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59" r:id="rId2"/>
  </p:sldMasterIdLst>
  <p:notesMasterIdLst>
    <p:notesMasterId r:id="rId20"/>
  </p:notesMasterIdLst>
  <p:sldIdLst>
    <p:sldId id="256" r:id="rId3"/>
    <p:sldId id="275" r:id="rId4"/>
    <p:sldId id="258" r:id="rId5"/>
    <p:sldId id="277" r:id="rId6"/>
    <p:sldId id="259" r:id="rId7"/>
    <p:sldId id="260" r:id="rId8"/>
    <p:sldId id="261" r:id="rId9"/>
    <p:sldId id="262" r:id="rId10"/>
    <p:sldId id="263" r:id="rId11"/>
    <p:sldId id="276" r:id="rId12"/>
    <p:sldId id="265" r:id="rId13"/>
    <p:sldId id="267" r:id="rId14"/>
    <p:sldId id="268" r:id="rId15"/>
    <p:sldId id="271" r:id="rId16"/>
    <p:sldId id="279" r:id="rId17"/>
    <p:sldId id="281" r:id="rId18"/>
    <p:sldId id="278" r:id="rId19"/>
  </p:sldIdLst>
  <p:sldSz cx="12192000" cy="6858000"/>
  <p:notesSz cx="6858000" cy="9144000"/>
  <p:embeddedFontLst>
    <p:embeddedFont>
      <p:font typeface="Oswald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 Medium" panose="020B0604020202020204" charset="0"/>
      <p:regular r:id="rId27"/>
      <p:bold r:id="rId28"/>
      <p:italic r:id="rId29"/>
      <p:boldItalic r:id="rId30"/>
    </p:embeddedFont>
    <p:embeddedFont>
      <p:font typeface="Encode Sans Condensed" panose="020B0604020202020204" charset="0"/>
      <p:regular r:id="rId31"/>
      <p:bold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  <p:embeddedFont>
      <p:font typeface="Source Code Pro" panose="020B0604020202020204" charset="0"/>
      <p:regular r:id="rId37"/>
      <p:bold r:id="rId38"/>
      <p:italic r:id="rId39"/>
      <p:boldItalic r:id="rId40"/>
    </p:embeddedFont>
    <p:embeddedFont>
      <p:font typeface="Encode Sans Condensed Medium" panose="020B0604020202020204" charset="0"/>
      <p:regular r:id="rId41"/>
      <p:bold r:id="rId42"/>
    </p:embeddedFont>
    <p:embeddedFont>
      <p:font typeface="Source Code Pro ExtraLight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  <p15:guide id="3" orient="horz" pos="7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>
        <p:guide orient="horz" pos="2160"/>
        <p:guide pos="3840"/>
        <p:guide orient="horz" pos="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9.fntdata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5398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188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20561a6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1520561a6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285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20561a64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520561a64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200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ea9db37dd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fea9db37dd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230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43cd6491a1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143cd6491a1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063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068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b83cd4f12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15b83cd4f12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130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8058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ea9db37d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fea9db37d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21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ea9db37dd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ea9db37dd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870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3624379e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153624379e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99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fdb7bc4a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13fdb7bc4a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24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2fc83013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142fc83013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183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42fc83013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142fc83013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8679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42fc83013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142fc83013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11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DF1A5-C38A-4F5F-B836-43070A46B57F}" type="datetimeFigureOut">
              <a:rPr lang="es-AR" smtClean="0"/>
              <a:t>4/10/2022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78553B-99D5-4592-8EA8-4ADBDCB82C2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531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91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7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Code Pro"/>
              <a:buChar char="●"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9" name="Google Shape;15;p8"/>
          <p:cNvSpPr/>
          <p:nvPr userDrawn="1"/>
        </p:nvSpPr>
        <p:spPr>
          <a:xfrm>
            <a:off x="4333" y="4700"/>
            <a:ext cx="12192000" cy="9295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/>
        </p:nvSpPr>
        <p:spPr>
          <a:xfrm>
            <a:off x="1948071" y="1753343"/>
            <a:ext cx="8647042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400" b="1" i="0" u="none" strike="noStrike" cap="small" dirty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Proyecto de </a:t>
            </a:r>
            <a:r>
              <a:rPr lang="en-US" sz="4400" b="1" i="0" u="none" strike="noStrike" cap="small" dirty="0" err="1" smtClean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Reglamentación</a:t>
            </a:r>
            <a:r>
              <a:rPr lang="en-US" sz="4400" b="1" i="0" u="none" strike="noStrike" cap="small" dirty="0" smtClean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de </a:t>
            </a:r>
            <a:r>
              <a:rPr lang="en-US" sz="4400" b="1" i="0" u="none" strike="noStrike" cap="small" dirty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la Ley </a:t>
            </a:r>
            <a:r>
              <a:rPr lang="en-US" sz="4400" b="1" i="0" u="none" strike="noStrike" cap="small" dirty="0" smtClean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27.553.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400" b="1" cap="small" dirty="0" err="1" smtClean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RECETA</a:t>
            </a:r>
            <a:r>
              <a:rPr lang="en-US" sz="4400" b="1" cap="small" dirty="0" smtClean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ELECTRÓNICA O DIGITAL</a:t>
            </a:r>
            <a:endParaRPr sz="4400" b="1" cap="small" dirty="0" smtClean="0">
              <a:solidFill>
                <a:schemeClr val="lt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endParaRPr sz="4400" b="1" cap="small" dirty="0">
              <a:solidFill>
                <a:schemeClr val="lt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1060504" y="-36381"/>
            <a:ext cx="10053000" cy="839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s-ES" sz="3600" b="1" i="0" u="none" strike="noStrike" cap="small" dirty="0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Funciones de la autoridad de aplicación</a:t>
            </a:r>
            <a:endParaRPr lang="es-ES" sz="3600" b="1" i="0" u="none" strike="noStrike" cap="small" dirty="0">
              <a:solidFill>
                <a:schemeClr val="bg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138298" y="1653192"/>
            <a:ext cx="2880000" cy="162000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SzPts val="1200"/>
            </a:pPr>
            <a:r>
              <a:rPr lang="es-ES" sz="2000" dirty="0">
                <a:solidFill>
                  <a:schemeClr val="bg1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 Medium"/>
              </a:rPr>
              <a:t>Reglamentar las obligaciones y prohibiciones </a:t>
            </a:r>
          </a:p>
        </p:txBody>
      </p:sp>
      <p:sp>
        <p:nvSpPr>
          <p:cNvPr id="132" name="Google Shape;132;p20"/>
          <p:cNvSpPr/>
          <p:nvPr/>
        </p:nvSpPr>
        <p:spPr>
          <a:xfrm>
            <a:off x="138298" y="3192054"/>
            <a:ext cx="2880000" cy="366594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21900" rIns="121900" bIns="121900" anchor="t" anchorCtr="0">
            <a:noAutofit/>
          </a:bodyPr>
          <a:lstStyle/>
          <a:p>
            <a:pPr marL="342900" lvl="0" indent="-24765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ES" sz="1800" dirty="0" smtClean="0">
                <a:solidFill>
                  <a:srgbClr val="333333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Coordinar </a:t>
            </a:r>
            <a:r>
              <a:rPr lang="es-ES" sz="1800" dirty="0">
                <a:solidFill>
                  <a:srgbClr val="333333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con las áreas competentes del </a:t>
            </a:r>
            <a:r>
              <a:rPr lang="es-ES" sz="1800" dirty="0" err="1">
                <a:solidFill>
                  <a:srgbClr val="333333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MSal</a:t>
            </a:r>
            <a:r>
              <a:rPr lang="es-ES" sz="1800" dirty="0">
                <a:solidFill>
                  <a:srgbClr val="333333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 el procedimiento fiscalizador y sancionatorio</a:t>
            </a:r>
          </a:p>
          <a:p>
            <a:pPr marL="342900" lvl="0" indent="-24765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ES" sz="1800" dirty="0" smtClean="0">
                <a:solidFill>
                  <a:srgbClr val="333333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Garantizar coherencia </a:t>
            </a:r>
            <a:r>
              <a:rPr lang="es-ES" sz="1800" dirty="0">
                <a:solidFill>
                  <a:srgbClr val="333333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con el régimen de ejercicio profesional </a:t>
            </a:r>
          </a:p>
          <a:p>
            <a:pPr marL="342900" lvl="0" indent="-24765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ES" sz="1800" dirty="0" smtClean="0">
                <a:solidFill>
                  <a:srgbClr val="333333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Establecer condiciones </a:t>
            </a:r>
            <a:r>
              <a:rPr lang="es-ES" sz="1800" dirty="0">
                <a:solidFill>
                  <a:srgbClr val="333333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de aprobación de publicidad </a:t>
            </a:r>
          </a:p>
        </p:txBody>
      </p:sp>
      <p:sp>
        <p:nvSpPr>
          <p:cNvPr id="136" name="Google Shape;136;p20"/>
          <p:cNvSpPr/>
          <p:nvPr/>
        </p:nvSpPr>
        <p:spPr>
          <a:xfrm>
            <a:off x="3146170" y="1653192"/>
            <a:ext cx="2880000" cy="162000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SzPts val="1200"/>
            </a:pPr>
            <a:r>
              <a:rPr lang="es-ES" sz="2000" dirty="0">
                <a:solidFill>
                  <a:schemeClr val="bg1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 Medium"/>
              </a:rPr>
              <a:t>Coordinar con otras autoridades competentes la regulación y fiscalización de las TICS </a:t>
            </a:r>
          </a:p>
        </p:txBody>
      </p:sp>
      <p:sp>
        <p:nvSpPr>
          <p:cNvPr id="138" name="Google Shape;138;p20"/>
          <p:cNvSpPr/>
          <p:nvPr/>
        </p:nvSpPr>
        <p:spPr>
          <a:xfrm>
            <a:off x="3161736" y="3192054"/>
            <a:ext cx="2880000" cy="366594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21900" rIns="121900" bIns="121900" anchor="t" anchorCtr="0">
            <a:noAutofit/>
          </a:bodyPr>
          <a:lstStyle/>
          <a:p>
            <a:pPr marL="342900" lvl="0" indent="-24765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ES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Protección </a:t>
            </a:r>
            <a:r>
              <a:rPr lang="es-ES" sz="1800" dirty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de datos</a:t>
            </a:r>
          </a:p>
          <a:p>
            <a:pPr marL="342900" lvl="0" indent="-24765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ES" sz="1800" dirty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Firma digital</a:t>
            </a:r>
          </a:p>
          <a:p>
            <a:pPr marL="342900" lvl="0" indent="-24765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ES" sz="1800" dirty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Sello de competencia</a:t>
            </a:r>
          </a:p>
          <a:p>
            <a:pPr marL="342900" lvl="0" indent="-24765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ES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Telecomunicaciones</a:t>
            </a:r>
          </a:p>
          <a:p>
            <a:pPr marL="342900" lvl="0" indent="-24765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ES" sz="1800" dirty="0" err="1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Ciberseguridad</a:t>
            </a:r>
            <a:endParaRPr lang="es-ES" sz="1800" dirty="0">
              <a:solidFill>
                <a:schemeClr val="bg2"/>
              </a:solidFill>
              <a:latin typeface="Encode Sans Condensed Medium" panose="020B0604020202020204" charset="0"/>
              <a:ea typeface="Encode Sans Condensed"/>
              <a:cs typeface="Encode Sans Condensed"/>
              <a:sym typeface="Encode Sans Condensed"/>
            </a:endParaRPr>
          </a:p>
          <a:p>
            <a:pPr marL="342900" lvl="0" indent="-24765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ES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Derechos </a:t>
            </a:r>
            <a:r>
              <a:rPr lang="es-ES" sz="1800" dirty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del consumidor</a:t>
            </a:r>
          </a:p>
          <a:p>
            <a:pPr marL="342900" lvl="0" indent="-24765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ES" sz="1800" dirty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Comercio electrónico</a:t>
            </a:r>
          </a:p>
          <a:p>
            <a:pPr marL="342900" lvl="0" indent="-24765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ES" sz="1800" dirty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Publicidad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bg2"/>
              </a:solidFill>
              <a:latin typeface="Encode Sans Condensed Medium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6154042" y="1653192"/>
            <a:ext cx="2880000" cy="162000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SzPts val="1200"/>
            </a:pPr>
            <a:r>
              <a:rPr lang="en-US" sz="2000" dirty="0" err="1">
                <a:solidFill>
                  <a:schemeClr val="bg1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 Medium"/>
              </a:rPr>
              <a:t>Estandarizar</a:t>
            </a:r>
            <a:r>
              <a:rPr lang="en-US" sz="2000" dirty="0">
                <a:solidFill>
                  <a:schemeClr val="bg1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 Medium"/>
              </a:rPr>
              <a:t> las </a:t>
            </a:r>
            <a:r>
              <a:rPr lang="en-US" sz="2000" dirty="0" err="1">
                <a:solidFill>
                  <a:schemeClr val="bg1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 Medium"/>
              </a:rPr>
              <a:t>sanciones</a:t>
            </a:r>
            <a:endParaRPr lang="en-US" sz="2000" dirty="0">
              <a:solidFill>
                <a:schemeClr val="bg1"/>
              </a:solidFill>
              <a:latin typeface="Encode Sans Condensed Medium" panose="020B0604020202020204" charset="0"/>
              <a:ea typeface="Encode Sans Condensed"/>
              <a:cs typeface="Encode Sans Condensed"/>
              <a:sym typeface="Encode Sans Condensed Medium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6154042" y="3192054"/>
            <a:ext cx="2880000" cy="366594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21900" rIns="121900" bIns="121900" anchor="t" anchorCtr="0">
            <a:noAutofit/>
          </a:bodyPr>
          <a:lstStyle/>
          <a:p>
            <a:pPr marL="342900" indent="-24765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ES" sz="1800" dirty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En concordancia con la modalidad presencial</a:t>
            </a:r>
          </a:p>
          <a:p>
            <a:pPr marL="342900" indent="-24765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ES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Prever </a:t>
            </a:r>
            <a:r>
              <a:rPr lang="es-ES" sz="1800" dirty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los mecanismos de fiscalización y auditoría</a:t>
            </a:r>
          </a:p>
          <a:p>
            <a:pPr marL="342900" indent="-24765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ES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Incluir </a:t>
            </a:r>
            <a:r>
              <a:rPr lang="es-ES" sz="1800" dirty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conflictos de interés</a:t>
            </a:r>
          </a:p>
          <a:p>
            <a:pPr marL="342900" indent="-24765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ES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Establecer las responsabilidades solidarias </a:t>
            </a:r>
            <a:r>
              <a:rPr lang="es-ES" sz="1800" dirty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frente </a:t>
            </a:r>
            <a:r>
              <a:rPr lang="es-ES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al paciente.</a:t>
            </a:r>
            <a:endParaRPr lang="es-ES" sz="1800" dirty="0">
              <a:solidFill>
                <a:schemeClr val="bg2"/>
              </a:solidFill>
              <a:latin typeface="Encode Sans Condensed Medium" panose="020B0604020202020204" charset="0"/>
              <a:ea typeface="Encode Sans Condensed"/>
              <a:cs typeface="Encode Sans Condensed"/>
              <a:sym typeface="Encode Sans Condensed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buSzPts val="1200"/>
            </a:pPr>
            <a:r>
              <a:rPr lang="es-ES" sz="1800" dirty="0">
                <a:solidFill>
                  <a:srgbClr val="FFFFFF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    </a:t>
            </a:r>
          </a:p>
          <a:p>
            <a:pPr marL="6096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800" dirty="0">
              <a:solidFill>
                <a:schemeClr val="bg2"/>
              </a:solidFill>
              <a:latin typeface="Encode Sans Condensed Medium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9161914" y="1653192"/>
            <a:ext cx="2880000" cy="162000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SzPts val="1200"/>
            </a:pPr>
            <a:r>
              <a:rPr lang="es-ES" sz="2000" dirty="0">
                <a:solidFill>
                  <a:schemeClr val="bg1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 Medium"/>
              </a:rPr>
              <a:t>Liderar los consensos para armonizar el régimen fiscalizador de ejercicio profesional y </a:t>
            </a:r>
            <a:r>
              <a:rPr lang="es-ES" sz="2000" dirty="0" err="1">
                <a:solidFill>
                  <a:schemeClr val="bg1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 Medium"/>
              </a:rPr>
              <a:t>t</a:t>
            </a:r>
            <a:r>
              <a:rPr lang="es-ES" sz="2000" dirty="0" err="1" smtClean="0">
                <a:solidFill>
                  <a:schemeClr val="bg1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 Medium"/>
              </a:rPr>
              <a:t>elesalud</a:t>
            </a:r>
            <a:endParaRPr lang="es-ES" sz="2000" dirty="0">
              <a:solidFill>
                <a:schemeClr val="bg1"/>
              </a:solidFill>
              <a:latin typeface="Encode Sans Condensed Medium" panose="020B0604020202020204" charset="0"/>
              <a:ea typeface="Encode Sans Condensed"/>
              <a:cs typeface="Encode Sans Condensed"/>
              <a:sym typeface="Encode Sans Condensed Medium"/>
            </a:endParaRPr>
          </a:p>
        </p:txBody>
      </p:sp>
      <p:sp>
        <p:nvSpPr>
          <p:cNvPr id="150" name="Google Shape;150;p20"/>
          <p:cNvSpPr/>
          <p:nvPr/>
        </p:nvSpPr>
        <p:spPr>
          <a:xfrm rot="5400000">
            <a:off x="9883044" y="4019212"/>
            <a:ext cx="309373" cy="307467"/>
          </a:xfrm>
          <a:prstGeom prst="rightArrow">
            <a:avLst>
              <a:gd name="adj1" fmla="val 34239"/>
              <a:gd name="adj2" fmla="val 570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bg2"/>
              </a:solidFill>
              <a:latin typeface="Encode Sans Condensed Medium" panose="020B0604020202020204" charset="0"/>
              <a:sym typeface="Arial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9103117" y="3192055"/>
            <a:ext cx="2880000" cy="366594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21900" rIns="36000" bIns="121900" anchor="t" anchorCtr="0">
            <a:noAutofit/>
          </a:bodyPr>
          <a:lstStyle/>
          <a:p>
            <a:pPr marL="285750" lvl="0" indent="-24765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ES" sz="1800" dirty="0" smtClean="0">
                <a:solidFill>
                  <a:srgbClr val="333333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Avanzar en acuerdos </a:t>
            </a:r>
            <a:r>
              <a:rPr lang="es-ES" sz="1800" dirty="0">
                <a:solidFill>
                  <a:srgbClr val="333333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jurisdiccionales </a:t>
            </a:r>
            <a:r>
              <a:rPr lang="es-ES" sz="1800" dirty="0" smtClean="0">
                <a:solidFill>
                  <a:srgbClr val="333333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bilaterales </a:t>
            </a:r>
            <a:r>
              <a:rPr lang="es-ES" sz="1800" dirty="0">
                <a:solidFill>
                  <a:srgbClr val="333333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o multilaterales mediante leyes de adhesión locales que incluyan el régimen sancionatorio para </a:t>
            </a:r>
            <a:r>
              <a:rPr lang="es-ES" sz="1800" dirty="0" err="1">
                <a:solidFill>
                  <a:srgbClr val="333333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t</a:t>
            </a:r>
            <a:r>
              <a:rPr lang="es-ES" sz="1800" dirty="0" err="1" smtClean="0">
                <a:solidFill>
                  <a:srgbClr val="333333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elesalud</a:t>
            </a:r>
            <a:endParaRPr sz="1800" b="0" i="0" u="none" strike="noStrike" cap="none" dirty="0">
              <a:solidFill>
                <a:schemeClr val="bg2"/>
              </a:solidFill>
              <a:latin typeface="Encode Sans Condensed Medium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3988" y="1015973"/>
            <a:ext cx="12065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lvl="0" algn="ctr">
              <a:spcBef>
                <a:spcPts val="1000"/>
              </a:spcBef>
              <a:buClrTx/>
              <a:buSzPts val="2300"/>
            </a:pPr>
            <a:r>
              <a:rPr lang="es-AR" sz="2400" b="1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b</a:t>
            </a:r>
            <a:r>
              <a:rPr lang="es-AR" sz="2400" b="1" dirty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) </a:t>
            </a:r>
            <a:r>
              <a:rPr lang="es-AR" sz="2400" b="1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Regulación </a:t>
            </a:r>
            <a:r>
              <a:rPr lang="es-AR" sz="2400" b="1" dirty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y fiscalización</a:t>
            </a:r>
          </a:p>
        </p:txBody>
      </p:sp>
    </p:spTree>
    <p:extLst>
      <p:ext uri="{BB962C8B-B14F-4D97-AF65-F5344CB8AC3E}">
        <p14:creationId xmlns:p14="http://schemas.microsoft.com/office/powerpoint/2010/main" val="91599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title" idx="4294967295"/>
          </p:nvPr>
        </p:nvSpPr>
        <p:spPr>
          <a:xfrm>
            <a:off x="0" y="163514"/>
            <a:ext cx="12192000" cy="76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</a:pPr>
            <a:r>
              <a:rPr lang="es-ES" sz="3600" b="1" cap="small" dirty="0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Exigencias y responsabilidades en relación a las plataformas</a:t>
            </a:r>
            <a:endParaRPr lang="es-ES" sz="3600" b="1" cap="small" dirty="0">
              <a:solidFill>
                <a:schemeClr val="bg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4294967295"/>
          </p:nvPr>
        </p:nvSpPr>
        <p:spPr>
          <a:xfrm>
            <a:off x="132080" y="1212574"/>
            <a:ext cx="12059920" cy="56454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42900" marR="38100" lvl="0" indent="-342900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AR" sz="2000" b="1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Tener autorización </a:t>
            </a: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para integrar el sistema interoperable </a:t>
            </a:r>
            <a:r>
              <a:rPr lang="es-AR" sz="2000" dirty="0" err="1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interjurisdiccional</a:t>
            </a: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 dentro del país, según estándares establecidos.</a:t>
            </a:r>
          </a:p>
          <a:p>
            <a:pPr marL="342900" marR="38100" lvl="0" indent="-342900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AR" sz="2000" b="1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Atender los conflictos de intereses. </a:t>
            </a: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Según las limitaciones de las normas de ejercicio profesional. </a:t>
            </a:r>
          </a:p>
          <a:p>
            <a:pPr marL="342900" marR="38100" lvl="0" indent="-342900"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AR" sz="2000" b="1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Inteligencia artificial. </a:t>
            </a: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Limitada al apoyo a la toma de decisiones profesionales, bajo supervisión de profesionales.</a:t>
            </a:r>
          </a:p>
          <a:p>
            <a:pPr marL="342900" marR="38100" lvl="0" indent="-342900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AR" sz="2000" b="1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Exigencias específicas para el  intercambio y protección de datos. </a:t>
            </a: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Salvaguardas por emergencias, actualizaciones, integridad, seguridad, inalterabilidad y confidencialidad.</a:t>
            </a:r>
          </a:p>
          <a:p>
            <a:pPr marL="342900" marR="381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Registrar el </a:t>
            </a:r>
            <a:r>
              <a:rPr lang="es-AR" sz="2000" b="1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consentimiento informado </a:t>
            </a:r>
            <a:r>
              <a:rPr lang="es-AR" sz="2000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del paciente (datos exigibles)</a:t>
            </a:r>
          </a:p>
          <a:p>
            <a:pPr marL="342900" marR="381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Asegurar que los profesionales </a:t>
            </a:r>
            <a:r>
              <a:rPr lang="es-AR" sz="2000" b="1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cumplen la normativa dispuesta</a:t>
            </a:r>
            <a:r>
              <a:rPr lang="es-AR" sz="2000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.</a:t>
            </a:r>
          </a:p>
          <a:p>
            <a:pPr marL="342900" marR="381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Conservar los registros </a:t>
            </a:r>
            <a:r>
              <a:rPr lang="es-AR" sz="2000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de las transacciones del sistema y su respaldo.</a:t>
            </a:r>
          </a:p>
          <a:p>
            <a:pPr marL="342900" marR="381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Invalidar</a:t>
            </a:r>
            <a:r>
              <a:rPr lang="es-AR" sz="2000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 las prescripciones o los direccionamientos de las plataformas a dispensadores o productores específicos.  </a:t>
            </a:r>
          </a:p>
          <a:p>
            <a:pPr marL="342900" marR="381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Asegurar que las redes, el hardware y el software cumplen </a:t>
            </a:r>
            <a:r>
              <a:rPr lang="es-AR" sz="2000" b="1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requisitos de fiabilidad, actualización periódica y de ciberseguridad</a:t>
            </a:r>
            <a:r>
              <a:rPr lang="es-AR" sz="2000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 bajo técnicas de cifrado para transferir datos y confirmar </a:t>
            </a: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recepción de mensajes.</a:t>
            </a:r>
            <a:endParaRPr lang="es-AR" sz="2000" dirty="0">
              <a:solidFill>
                <a:srgbClr val="000000"/>
              </a:solidFill>
              <a:latin typeface="Encode Sans Condensed Medium" panose="020B0604020202020204" charset="0"/>
              <a:ea typeface="Arial"/>
              <a:cs typeface="Arial"/>
              <a:sym typeface="Arial"/>
            </a:endParaRPr>
          </a:p>
          <a:p>
            <a:pPr marL="342900" marR="381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Garantizar el </a:t>
            </a:r>
            <a:r>
              <a:rPr lang="es-AR" sz="2000" b="1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secreto profesional, la privacidad del acto médico y la seguridad de los datos del paciente</a:t>
            </a:r>
            <a:r>
              <a:rPr lang="es-AR" sz="2000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, siempre relacionados expresamente con su autorización.</a:t>
            </a:r>
          </a:p>
          <a:p>
            <a:pPr marL="342900" marR="38100" lvl="0" indent="-342900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AR" sz="2000" dirty="0">
              <a:solidFill>
                <a:srgbClr val="000000"/>
              </a:solidFill>
              <a:latin typeface="Encode Sans Condensed Medium" panose="020B060402020202020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title" idx="4294967295"/>
          </p:nvPr>
        </p:nvSpPr>
        <p:spPr>
          <a:xfrm>
            <a:off x="0" y="79512"/>
            <a:ext cx="12692270" cy="854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</a:pPr>
            <a:r>
              <a:rPr lang="es-ES" sz="4400" b="1" cap="small" dirty="0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Acceso a receta y firma digital </a:t>
            </a:r>
            <a:endParaRPr lang="es-ES" sz="4400" b="1" cap="small" dirty="0">
              <a:solidFill>
                <a:schemeClr val="bg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200" name="Google Shape;200;p24"/>
          <p:cNvSpPr txBox="1">
            <a:spLocks noGrp="1"/>
          </p:cNvSpPr>
          <p:nvPr>
            <p:ph type="body" idx="4294967295"/>
          </p:nvPr>
        </p:nvSpPr>
        <p:spPr>
          <a:xfrm>
            <a:off x="172721" y="1115590"/>
            <a:ext cx="11816080" cy="55969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381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2000" b="1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La entidad autorizada a almacenar</a:t>
            </a: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 las recetas digitales debe </a:t>
            </a:r>
            <a:r>
              <a:rPr lang="es-AR" sz="2000" b="1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garantizar su acceso </a:t>
            </a: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a:</a:t>
            </a:r>
          </a:p>
          <a:p>
            <a:pPr marL="457200" marR="381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los intervinientes, desde la prescripción hasta la dispensa; </a:t>
            </a:r>
          </a:p>
          <a:p>
            <a:pPr marL="457200" marR="381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el paciente y a quien él otorgue expresa autorización,</a:t>
            </a:r>
          </a:p>
          <a:p>
            <a:pPr marL="457200" marR="381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la autoridad fiscalizadora de esta ley y la del ejercicio profesional.</a:t>
            </a:r>
          </a:p>
          <a:p>
            <a:pPr marL="0" marR="381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2000" b="1" dirty="0" err="1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MSal</a:t>
            </a:r>
            <a:r>
              <a:rPr lang="es-AR" sz="2000" b="1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, con la Agencia de Acceso a la Información Pública podrá</a:t>
            </a: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:</a:t>
            </a:r>
          </a:p>
          <a:p>
            <a:pPr marL="457200" marR="381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establecer una política de </a:t>
            </a:r>
            <a:r>
              <a:rPr lang="es-AR" sz="2000" b="1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seguridad de la información y protección de datos personales</a:t>
            </a: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 para los sistemas informáticos de prescripción y dispensa de estas recetas. </a:t>
            </a:r>
          </a:p>
          <a:p>
            <a:pPr marL="0" marR="381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2000" b="1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Firma digital:</a:t>
            </a:r>
          </a:p>
          <a:p>
            <a:pPr marL="457200" marR="381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La certificación de la firma digital o electrónica de profesionales e individuos deberá ser </a:t>
            </a:r>
            <a:r>
              <a:rPr lang="es-AR" sz="2000" b="1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realizada por certificador licenciado,</a:t>
            </a: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 habilitado por el ente licenciante en los términos de la Ley 25.506. </a:t>
            </a:r>
          </a:p>
          <a:p>
            <a:pPr marL="0" marR="3810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2000" b="1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Los titulares de certificados digitale</a:t>
            </a: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s están alcanzados por:</a:t>
            </a:r>
          </a:p>
          <a:p>
            <a:pPr marL="457200" marR="381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sanciones (apercibimiento, multa y caducidad de licencia) y el procedimiento sumarial definido por la Ley 25.506 </a:t>
            </a:r>
          </a:p>
          <a:p>
            <a:pPr marL="457200" marR="381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lo dispuesto por la autoridad de aplicación sobre integración, conformación, antecedentes y conflicto de intereses</a:t>
            </a:r>
            <a:r>
              <a:rPr lang="es-AR" sz="2000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,</a:t>
            </a:r>
            <a:endParaRPr lang="es-AR" sz="2000" dirty="0" smtClean="0">
              <a:solidFill>
                <a:srgbClr val="000000"/>
              </a:solidFill>
              <a:latin typeface="Encode Sans Condensed Medium" panose="020B0604020202020204" charset="0"/>
              <a:ea typeface="Arial"/>
              <a:cs typeface="Arial"/>
              <a:sym typeface="Arial"/>
            </a:endParaRPr>
          </a:p>
          <a:p>
            <a:pPr marL="457200" marR="381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y lo previsto en cada l</a:t>
            </a:r>
            <a:r>
              <a:rPr lang="es-AR" sz="2000" b="1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ey de ejercicio profesional de la salud</a:t>
            </a:r>
            <a:endParaRPr lang="es-AR" sz="5400" dirty="0">
              <a:solidFill>
                <a:srgbClr val="000000"/>
              </a:solidFill>
              <a:latin typeface="Encode Sans Condensed Medium" panose="020B060402020202020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 idx="4294967295"/>
          </p:nvPr>
        </p:nvSpPr>
        <p:spPr>
          <a:xfrm>
            <a:off x="141288" y="70196"/>
            <a:ext cx="1205071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</a:pPr>
            <a:r>
              <a:rPr lang="es-ES" b="1" cap="small" dirty="0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Obligaciones de los profesionales de la salud</a:t>
            </a:r>
            <a:endParaRPr lang="es-ES" b="1" cap="small" dirty="0">
              <a:solidFill>
                <a:schemeClr val="bg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207" name="Google Shape;207;p25"/>
          <p:cNvSpPr txBox="1">
            <a:spLocks noGrp="1"/>
          </p:cNvSpPr>
          <p:nvPr>
            <p:ph type="body" idx="4294967295"/>
          </p:nvPr>
        </p:nvSpPr>
        <p:spPr>
          <a:xfrm>
            <a:off x="141288" y="1023729"/>
            <a:ext cx="11914877" cy="5724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381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Tener matrícula profesional (tradicional)</a:t>
            </a:r>
          </a:p>
          <a:p>
            <a:pPr marL="457200" marR="381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Adoptar régimen sancionatorio de esa jurisdicción </a:t>
            </a:r>
          </a:p>
          <a:p>
            <a:pPr marL="457200" marR="381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Establecer mecanismos seguros de identificación profesional/paciente </a:t>
            </a:r>
          </a:p>
          <a:p>
            <a:pPr marL="457200" marR="381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Condición necesaria de uso de idioma español</a:t>
            </a:r>
          </a:p>
          <a:p>
            <a:pPr marL="457200" marR="381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Cumplir con la Ley  26.549, modificatorias y reglamentarias.</a:t>
            </a:r>
          </a:p>
          <a:p>
            <a:pPr marL="0" marR="381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Seguridad</a:t>
            </a:r>
          </a:p>
          <a:p>
            <a:pPr marR="38100" indent="-330200" algn="just">
              <a:buClr>
                <a:srgbClr val="000000"/>
              </a:buClr>
              <a:buSzPts val="1600"/>
              <a:buFont typeface="Arial"/>
              <a:buChar char="●"/>
            </a:pP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Garantizar copias de seguridad de los datos de </a:t>
            </a:r>
            <a:r>
              <a:rPr lang="es-AR" sz="2000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los </a:t>
            </a: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pacientes, alojados </a:t>
            </a:r>
            <a:r>
              <a:rPr lang="es-AR" sz="2000" dirty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en lugar seguro, de acceso restringido. </a:t>
            </a:r>
          </a:p>
          <a:p>
            <a:pPr marL="457200" marR="381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Salvaguarda de la confidencialidad de los actos médicos y de sus pacientes.</a:t>
            </a:r>
          </a:p>
          <a:p>
            <a:pPr marL="457200" marR="381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Comunicarse mediante un servicio autorizado en la plataforma acreditada y disponerlo de modo oportuno.</a:t>
            </a:r>
          </a:p>
          <a:p>
            <a:pPr marL="457200" marR="381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Documentar conclusiones, recomendaciones y servicios.</a:t>
            </a:r>
          </a:p>
          <a:p>
            <a:pPr marL="0" marR="38100" lvl="0" indent="0" algn="just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-AR" sz="2000" b="1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Publicidad</a:t>
            </a: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 </a:t>
            </a:r>
          </a:p>
          <a:p>
            <a:pPr marL="457200" marR="38100" lvl="0" indent="-330200" algn="just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Someter sus publicaciones de información objetivas y verificables, a buenas prácticas, prohibiciones y restricciones del ejercicio profesional.</a:t>
            </a:r>
          </a:p>
          <a:p>
            <a:pPr marL="0" marR="38100" lvl="0" indent="0" algn="just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-AR" sz="2000" b="1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Exigencias normativas a su cargo </a:t>
            </a:r>
          </a:p>
          <a:p>
            <a:pPr marL="457200" marR="381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s-AR" sz="2000" dirty="0" smtClean="0">
                <a:solidFill>
                  <a:srgbClr val="000000"/>
                </a:solidFill>
                <a:latin typeface="Encode Sans Condensed Medium" panose="020B0604020202020204" charset="0"/>
                <a:ea typeface="Arial"/>
                <a:cs typeface="Arial"/>
                <a:sym typeface="Arial"/>
              </a:rPr>
              <a:t>Seleccionar una plataforma  autorizada y cumplir con los requisitos normativos exigibles.</a:t>
            </a:r>
            <a:endParaRPr lang="es-AR" sz="2000" dirty="0">
              <a:solidFill>
                <a:srgbClr val="000000"/>
              </a:solidFill>
              <a:latin typeface="Encode Sans Condensed Medium" panose="020B060402020202020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/>
        </p:nvSpPr>
        <p:spPr>
          <a:xfrm>
            <a:off x="2327775" y="823675"/>
            <a:ext cx="728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bg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28"/>
          <p:cNvSpPr txBox="1"/>
          <p:nvPr/>
        </p:nvSpPr>
        <p:spPr>
          <a:xfrm>
            <a:off x="161475" y="0"/>
            <a:ext cx="11620500" cy="82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US" sz="4400" b="1" i="0" u="none" strike="noStrike" cap="small" dirty="0" err="1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Conflictos</a:t>
            </a:r>
            <a:r>
              <a:rPr lang="en-US" sz="4400" b="1" i="0" u="none" strike="noStrike" cap="small" dirty="0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de </a:t>
            </a:r>
            <a:r>
              <a:rPr lang="en-US" sz="4400" b="1" i="0" u="none" strike="noStrike" cap="small" dirty="0" err="1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interés</a:t>
            </a:r>
            <a:endParaRPr lang="en-US" sz="2400" b="0" i="0" u="none" strike="noStrike" cap="small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8"/>
          <p:cNvSpPr txBox="1"/>
          <p:nvPr/>
        </p:nvSpPr>
        <p:spPr>
          <a:xfrm>
            <a:off x="202732" y="945595"/>
            <a:ext cx="11825171" cy="281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08000" bIns="91425" anchor="t" anchorCtr="0">
            <a:noAutofit/>
          </a:bodyPr>
          <a:lstStyle/>
          <a:p>
            <a:pPr marR="0" lvl="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AR" sz="2400" b="1" dirty="0">
                <a:solidFill>
                  <a:srgbClr val="111111"/>
                </a:solidFill>
                <a:latin typeface="Encode Sans Condensed" panose="020B0604020202020204" charset="0"/>
                <a:sym typeface="Encode Sans Condensed"/>
              </a:rPr>
              <a:t>Los propietarios de la </a:t>
            </a:r>
            <a:r>
              <a:rPr lang="es-AR" sz="2400" b="1" dirty="0" err="1">
                <a:solidFill>
                  <a:srgbClr val="111111"/>
                </a:solidFill>
                <a:latin typeface="Encode Sans Condensed" panose="020B0604020202020204" charset="0"/>
                <a:sym typeface="Encode Sans Condensed"/>
              </a:rPr>
              <a:t>TICs</a:t>
            </a:r>
            <a:r>
              <a:rPr lang="es-AR" sz="2400" b="1" dirty="0">
                <a:solidFill>
                  <a:srgbClr val="111111"/>
                </a:solidFill>
                <a:latin typeface="Encode Sans Condensed" panose="020B0604020202020204" charset="0"/>
                <a:sym typeface="Encode Sans Condensed"/>
              </a:rPr>
              <a:t> o su capital accionario tienen prohibido: </a:t>
            </a:r>
          </a:p>
          <a:p>
            <a:pPr marL="457200" marR="249256" indent="-317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●"/>
            </a:pPr>
            <a:r>
              <a:rPr lang="es-AR" sz="2000" dirty="0" smtClean="0">
                <a:latin typeface="Encode Sans Condensed Medium" panose="020B0604020202020204" charset="0"/>
                <a:sym typeface="Encode Sans Condensed"/>
              </a:rPr>
              <a:t>favorecer </a:t>
            </a:r>
            <a:r>
              <a:rPr lang="es-AR" sz="2000" dirty="0">
                <a:latin typeface="Encode Sans Condensed Medium" panose="020B0604020202020204" charset="0"/>
                <a:sym typeface="Encode Sans Condensed"/>
              </a:rPr>
              <a:t>la asociación entre los proveedores de bienes y servicios de salud y los prescriptores </a:t>
            </a:r>
          </a:p>
          <a:p>
            <a:pPr marL="457200" marR="249256" indent="-317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●"/>
              <a:tabLst>
                <a:tab pos="8875713" algn="l"/>
              </a:tabLst>
            </a:pPr>
            <a:r>
              <a:rPr lang="es-AR" sz="2000" dirty="0">
                <a:latin typeface="Encode Sans Condensed Medium" panose="020B0604020202020204" charset="0"/>
                <a:sym typeface="Encode Sans Condensed"/>
              </a:rPr>
              <a:t>permitir participar como accionista, propietario o asociado a la industria farmacéutica y/o proveedores y elaboradores o  comercializadores de productos médicos e insumos.</a:t>
            </a:r>
          </a:p>
          <a:p>
            <a:pPr marL="457200" marR="249256" indent="-317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●"/>
            </a:pPr>
            <a:r>
              <a:rPr lang="es-AR" sz="2000" dirty="0">
                <a:latin typeface="Encode Sans Condensed Medium" panose="020B0604020202020204" charset="0"/>
                <a:sym typeface="Encode Sans Condensed"/>
              </a:rPr>
              <a:t>permitir participar a los Colegios profesionales cuando operen con la industria farmacéutica y/o proveedores y elaboradores o  comercializadores de productos médicos e insumos</a:t>
            </a:r>
            <a:r>
              <a:rPr lang="es-AR" sz="2000" dirty="0" smtClean="0">
                <a:latin typeface="Encode Sans Condensed Medium" panose="020B0604020202020204" charset="0"/>
                <a:sym typeface="Encode Sans Condensed"/>
              </a:rPr>
              <a:t>.</a:t>
            </a:r>
            <a:endParaRPr lang="es-AR" sz="2200" b="0" i="0" u="none" strike="noStrike" cap="none" dirty="0">
              <a:solidFill>
                <a:schemeClr val="bg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" name="Google Shape;234;p29"/>
          <p:cNvSpPr txBox="1"/>
          <p:nvPr/>
        </p:nvSpPr>
        <p:spPr>
          <a:xfrm>
            <a:off x="74" y="3884711"/>
            <a:ext cx="12192000" cy="9243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5600" marR="0" lvl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US" sz="4100" b="1" cap="small" dirty="0" err="1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Transición</a:t>
            </a:r>
            <a:endParaRPr sz="2300" b="0" i="0" u="none" strike="noStrike" cap="small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2732" y="5042730"/>
            <a:ext cx="1178668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  <a:buSzPts val="2300"/>
            </a:pPr>
            <a:r>
              <a:rPr lang="es-AR" sz="2400" dirty="0">
                <a:solidFill>
                  <a:srgbClr val="111111"/>
                </a:solidFill>
                <a:latin typeface="Encode Sans Condensed" panose="020B0604020202020204" charset="0"/>
              </a:rPr>
              <a:t>Hasta que se cree el </a:t>
            </a:r>
            <a:r>
              <a:rPr lang="es-AR" sz="2400" b="1" dirty="0" smtClean="0">
                <a:solidFill>
                  <a:srgbClr val="111111"/>
                </a:solidFill>
                <a:latin typeface="Encode Sans Condensed" panose="020B0604020202020204" charset="0"/>
              </a:rPr>
              <a:t>nuevo </a:t>
            </a:r>
            <a:r>
              <a:rPr lang="es-AR" sz="2400" b="1" dirty="0">
                <a:solidFill>
                  <a:srgbClr val="111111"/>
                </a:solidFill>
                <a:latin typeface="Encode Sans Condensed" panose="020B0604020202020204" charset="0"/>
              </a:rPr>
              <a:t>sistema </a:t>
            </a:r>
            <a:r>
              <a:rPr lang="es-AR" sz="2400" b="1" dirty="0" smtClean="0">
                <a:solidFill>
                  <a:srgbClr val="111111"/>
                </a:solidFill>
                <a:latin typeface="Encode Sans Condensed" panose="020B0604020202020204" charset="0"/>
              </a:rPr>
              <a:t>con adhesión voluntaria </a:t>
            </a:r>
            <a:r>
              <a:rPr lang="es-AR" sz="2400" dirty="0">
                <a:solidFill>
                  <a:srgbClr val="111111"/>
                </a:solidFill>
                <a:latin typeface="Encode Sans Condensed" panose="020B0604020202020204" charset="0"/>
              </a:rPr>
              <a:t>para la interoperabilidad de los sistemas electrónicos </a:t>
            </a:r>
            <a:r>
              <a:rPr lang="es-AR" sz="2400" dirty="0" smtClean="0">
                <a:solidFill>
                  <a:srgbClr val="111111"/>
                </a:solidFill>
                <a:latin typeface="Encode Sans Condensed" panose="020B0604020202020204" charset="0"/>
              </a:rPr>
              <a:t>existentes, se establecen medidas para dar cumplimiento a las leyes vigentes de ejercicio profesional, habilitación de establecimientos, protección de datos, etc.</a:t>
            </a:r>
            <a:endParaRPr lang="es-AR" sz="2400" dirty="0">
              <a:solidFill>
                <a:srgbClr val="111111"/>
              </a:solidFill>
              <a:latin typeface="Encode Sans Condensed" panose="020B06040202020202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/>
          <p:nvPr/>
        </p:nvSpPr>
        <p:spPr>
          <a:xfrm>
            <a:off x="97873" y="846871"/>
            <a:ext cx="11932879" cy="5827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91425" rIns="91425" bIns="91425" anchor="t" anchorCtr="0">
            <a:spAutoFit/>
          </a:bodyPr>
          <a:lstStyle/>
          <a:p>
            <a:pPr marL="177800" marR="82379" lvl="0" indent="-177800" algn="just">
              <a:spcBef>
                <a:spcPts val="400"/>
              </a:spcBef>
              <a:spcAft>
                <a:spcPts val="400"/>
              </a:spcAft>
              <a:buSzPts val="1600"/>
              <a:buFont typeface="Encode Sans Condensed"/>
              <a:buChar char="●"/>
              <a:defRPr/>
            </a:pPr>
            <a:r>
              <a:rPr lang="es-ES" sz="2000" b="1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Avanzar en una ley </a:t>
            </a:r>
            <a:r>
              <a:rPr lang="es-ES" sz="2000" b="1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de </a:t>
            </a:r>
            <a:r>
              <a:rPr lang="es-ES" sz="2000" b="1" dirty="0" err="1">
                <a:latin typeface="Encode Sans Condensed"/>
                <a:ea typeface="Encode Sans Condensed"/>
                <a:cs typeface="Encode Sans Condensed"/>
                <a:sym typeface="Encode Sans Condensed"/>
              </a:rPr>
              <a:t>telesalud</a:t>
            </a: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 que fije las obligaciones, derechos, conflictos de intereses y </a:t>
            </a:r>
            <a:r>
              <a:rPr lang="es-ES" sz="20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regímenes sancionatorios y normativa de ciberseguridad </a:t>
            </a:r>
            <a:endParaRPr lang="es-ES" sz="2000"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  <a:p>
            <a:pPr marL="177800" marR="82379" lvl="0" indent="-177800" algn="just">
              <a:spcBef>
                <a:spcPts val="400"/>
              </a:spcBef>
              <a:spcAft>
                <a:spcPts val="400"/>
              </a:spcAft>
              <a:buSzPts val="1600"/>
              <a:buFont typeface="Encode Sans Condensed"/>
              <a:buChar char="●"/>
              <a:defRPr/>
            </a:pP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Definir cómo se </a:t>
            </a:r>
            <a:r>
              <a:rPr lang="es-ES" sz="20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incorporarán </a:t>
            </a: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los </a:t>
            </a:r>
            <a:r>
              <a:rPr lang="es-ES" sz="2000" b="1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nuevos actores</a:t>
            </a: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: plataformas, softwares, </a:t>
            </a:r>
            <a:r>
              <a:rPr lang="es-ES" sz="20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aplicaciones. Responsabilidades y sanciones</a:t>
            </a:r>
            <a:endParaRPr lang="es-ES" sz="2000"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  <a:p>
            <a:pPr marL="177800" marR="82379" lvl="0" indent="-177800" algn="just">
              <a:spcBef>
                <a:spcPts val="400"/>
              </a:spcBef>
              <a:spcAft>
                <a:spcPts val="400"/>
              </a:spcAft>
              <a:buSzPts val="1600"/>
              <a:buFont typeface="Encode Sans Condensed"/>
              <a:buChar char="●"/>
              <a:defRPr/>
            </a:pP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Definir las reglas, la </a:t>
            </a:r>
            <a:r>
              <a:rPr lang="es-ES" sz="2000" b="1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infraestructura </a:t>
            </a:r>
            <a:r>
              <a:rPr lang="es-ES" sz="2000" b="1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tecnológica,</a:t>
            </a:r>
            <a:r>
              <a:rPr lang="es-ES" sz="20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 </a:t>
            </a: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los recursos necesarios y </a:t>
            </a:r>
            <a:r>
              <a:rPr lang="es-ES" sz="20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las capacidades para la implementación. </a:t>
            </a:r>
            <a:endParaRPr lang="es-ES" sz="2000"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  <a:p>
            <a:pPr marL="177800" marR="82379" lvl="0" indent="-177800" algn="just">
              <a:spcBef>
                <a:spcPts val="400"/>
              </a:spcBef>
              <a:spcAft>
                <a:spcPts val="400"/>
              </a:spcAft>
              <a:buSzPts val="1600"/>
              <a:buFont typeface="Encode Sans Condensed"/>
              <a:buChar char="●"/>
              <a:defRPr/>
            </a:pPr>
            <a:r>
              <a:rPr lang="es-ES" sz="20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Definir cómo</a:t>
            </a: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, a quiénes y con qué condiciones se va </a:t>
            </a:r>
            <a:r>
              <a:rPr lang="es-ES" sz="2000" b="1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autorizar</a:t>
            </a: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 para </a:t>
            </a:r>
            <a:r>
              <a:rPr lang="es-ES" sz="20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operar </a:t>
            </a: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en el sistema nacional, respetando las atribuciones locales de matriculación, habilitación y autorización para ejercer </a:t>
            </a:r>
            <a:endParaRPr lang="es-ES" sz="2000" dirty="0" smtClean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  <a:p>
            <a:pPr marL="177800" marR="82379" lvl="0" indent="-177800" algn="just">
              <a:spcBef>
                <a:spcPts val="400"/>
              </a:spcBef>
              <a:spcAft>
                <a:spcPts val="400"/>
              </a:spcAft>
              <a:buSzPts val="1600"/>
              <a:buFont typeface="Encode Sans Condensed"/>
              <a:buChar char="●"/>
              <a:defRPr/>
            </a:pPr>
            <a:r>
              <a:rPr lang="es-ES" sz="20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Establecer la instrumentación de </a:t>
            </a:r>
            <a:r>
              <a:rPr lang="es-ES" sz="2000" b="1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firma digital</a:t>
            </a: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 </a:t>
            </a:r>
            <a:r>
              <a:rPr lang="es-ES" sz="20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de </a:t>
            </a: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los actores </a:t>
            </a:r>
            <a:r>
              <a:rPr lang="es-ES" sz="20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intervinientes </a:t>
            </a: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y el </a:t>
            </a:r>
            <a:r>
              <a:rPr lang="es-ES" sz="2000" b="1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sello de competencia</a:t>
            </a: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 </a:t>
            </a:r>
            <a:r>
              <a:rPr lang="es-ES" sz="20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a los profesionales, </a:t>
            </a: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conforme la ley de firma </a:t>
            </a:r>
            <a:r>
              <a:rPr lang="es-ES" sz="20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digital.</a:t>
            </a:r>
            <a:endParaRPr lang="es-ES" sz="2000"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  <a:p>
            <a:pPr marL="177800" marR="82379" lvl="0" indent="-177800">
              <a:spcBef>
                <a:spcPts val="400"/>
              </a:spcBef>
              <a:spcAft>
                <a:spcPts val="400"/>
              </a:spcAft>
              <a:buSzPts val="1600"/>
              <a:buFont typeface="Encode Sans Condensed"/>
              <a:buChar char="●"/>
              <a:defRPr/>
            </a:pPr>
            <a:r>
              <a:rPr lang="es-ES" sz="20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Definición de la  </a:t>
            </a:r>
            <a:r>
              <a:rPr lang="es-ES" sz="2000" b="1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jurisdicción del acto profesional a </a:t>
            </a:r>
            <a:r>
              <a:rPr lang="es-ES" sz="2000" b="1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distancia </a:t>
            </a:r>
            <a:endParaRPr lang="es-ES" sz="2000"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  <a:p>
            <a:pPr marL="177800" marR="82379" indent="-177800">
              <a:spcBef>
                <a:spcPts val="400"/>
              </a:spcBef>
              <a:spcAft>
                <a:spcPts val="400"/>
              </a:spcAft>
              <a:buSzPts val="1600"/>
              <a:buFont typeface="Encode Sans Condensed"/>
              <a:buChar char="●"/>
              <a:defRPr/>
            </a:pP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Habilitación y matriculación local = </a:t>
            </a:r>
            <a:r>
              <a:rPr lang="es-ES" sz="20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Fiscalización </a:t>
            </a: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local </a:t>
            </a:r>
            <a:r>
              <a:rPr lang="es-ES" sz="20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+ la autorización </a:t>
            </a: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nacional = auditoría de la operación </a:t>
            </a:r>
            <a:r>
              <a:rPr lang="es-ES" sz="20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digital</a:t>
            </a:r>
          </a:p>
          <a:p>
            <a:pPr marL="177800" marR="82379" lvl="0" indent="-177800">
              <a:spcBef>
                <a:spcPts val="400"/>
              </a:spcBef>
              <a:spcAft>
                <a:spcPts val="400"/>
              </a:spcAft>
              <a:buSzPts val="1600"/>
              <a:buFont typeface="Encode Sans Condensed"/>
              <a:buChar char="●"/>
              <a:defRPr/>
            </a:pP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Acreditación/Autorización federal para permitir a los profesionales operar en el sistema interoperable nacional. </a:t>
            </a:r>
            <a:r>
              <a:rPr lang="es-ES" sz="20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Registro </a:t>
            </a: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de acreditados/autorizados en Nación.</a:t>
            </a:r>
          </a:p>
          <a:p>
            <a:pPr marL="177800" marR="82379" indent="-177800">
              <a:spcBef>
                <a:spcPts val="400"/>
              </a:spcBef>
              <a:spcAft>
                <a:spcPts val="400"/>
              </a:spcAft>
              <a:buSzPts val="1600"/>
              <a:buFont typeface="Encode Sans Condensed"/>
              <a:buChar char="●"/>
              <a:defRPr/>
            </a:pP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 </a:t>
            </a: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Adaptación de las normas de ejercicio profesional provinciales para ejercer bajo la modalidad </a:t>
            </a:r>
            <a:r>
              <a:rPr lang="es-ES" sz="2000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digital.</a:t>
            </a:r>
          </a:p>
          <a:p>
            <a:pPr marL="177800" marR="82379" lvl="0" indent="-177800">
              <a:spcBef>
                <a:spcPts val="400"/>
              </a:spcBef>
              <a:spcAft>
                <a:spcPts val="400"/>
              </a:spcAft>
              <a:buSzPts val="1600"/>
              <a:buFont typeface="Encode Sans Condensed"/>
              <a:buChar char="●"/>
              <a:defRPr/>
            </a:pPr>
            <a:r>
              <a:rPr lang="es-ES" sz="2000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Homogeneización del sistema de</a:t>
            </a:r>
            <a:r>
              <a:rPr lang="es-ES" sz="2000" b="1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 infracciones/sanciones </a:t>
            </a:r>
            <a:r>
              <a:rPr lang="es-ES" sz="2000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como </a:t>
            </a:r>
            <a:r>
              <a:rPr lang="es-ES" sz="2000" dirty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condición para el uso del sistema interoperable federal. Exige de los colegios de ley y autoridades sanitarias acuerdos para validación y aplicación del régimen </a:t>
            </a:r>
            <a:r>
              <a:rPr lang="es-ES" sz="2000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sancionatorio</a:t>
            </a:r>
            <a:endParaRPr lang="es-ES" sz="2000" dirty="0">
              <a:solidFill>
                <a:schemeClr val="bg2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23596"/>
            <a:ext cx="1212862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buSzPts val="4100"/>
            </a:pPr>
            <a:r>
              <a:rPr lang="es-AR" sz="4100" b="1" cap="small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¿Qué hace falta hacer?</a:t>
            </a:r>
            <a:endParaRPr lang="es-AR" sz="4100" b="1" cap="small" dirty="0">
              <a:solidFill>
                <a:srgbClr val="FFFFFF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54585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b83cd4f12_0_269"/>
          <p:cNvSpPr/>
          <p:nvPr/>
        </p:nvSpPr>
        <p:spPr>
          <a:xfrm>
            <a:off x="219107" y="1233189"/>
            <a:ext cx="2171596" cy="4830035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17" name="Google Shape;117;g15b83cd4f12_0_269"/>
          <p:cNvSpPr txBox="1"/>
          <p:nvPr/>
        </p:nvSpPr>
        <p:spPr>
          <a:xfrm>
            <a:off x="219107" y="1316518"/>
            <a:ext cx="2171596" cy="64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AR" sz="2400" b="1" dirty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Normativo</a:t>
            </a:r>
            <a:endParaRPr sz="2400" b="1"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18" name="Google Shape;118;g15b83cd4f12_0_269"/>
          <p:cNvSpPr/>
          <p:nvPr/>
        </p:nvSpPr>
        <p:spPr>
          <a:xfrm>
            <a:off x="327624" y="1953678"/>
            <a:ext cx="1944000" cy="618205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Reglamentación </a:t>
            </a: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ley</a:t>
            </a:r>
            <a:endParaRPr lang="es-AR" sz="1600" dirty="0">
              <a:solidFill>
                <a:srgbClr val="FFFFFF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20" name="Google Shape;120;g15b83cd4f12_0_269"/>
          <p:cNvSpPr/>
          <p:nvPr/>
        </p:nvSpPr>
        <p:spPr>
          <a:xfrm>
            <a:off x="327624" y="2643612"/>
            <a:ext cx="1944000" cy="618205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Convenio </a:t>
            </a: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con </a:t>
            </a:r>
            <a:r>
              <a:rPr lang="es-AR" sz="1600" dirty="0" err="1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RENAPER</a:t>
            </a:r>
            <a:endParaRPr lang="es-AR" sz="1600" dirty="0">
              <a:solidFill>
                <a:srgbClr val="FFFFFF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22" name="Google Shape;122;g15b83cd4f12_0_269"/>
          <p:cNvSpPr/>
          <p:nvPr/>
        </p:nvSpPr>
        <p:spPr>
          <a:xfrm>
            <a:off x="327624" y="3333546"/>
            <a:ext cx="1944000" cy="618205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Registro de bases </a:t>
            </a: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en datos personales</a:t>
            </a:r>
            <a:endParaRPr lang="es-AR" sz="1600" dirty="0">
              <a:solidFill>
                <a:srgbClr val="FFFFFF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24" name="Google Shape;124;g15b83cd4f12_0_269"/>
          <p:cNvSpPr/>
          <p:nvPr/>
        </p:nvSpPr>
        <p:spPr>
          <a:xfrm>
            <a:off x="327624" y="4023480"/>
            <a:ext cx="1944000" cy="1088658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Definición </a:t>
            </a: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de estándares y modelo de </a:t>
            </a: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datos </a:t>
            </a:r>
            <a:r>
              <a:rPr lang="es-AR" sz="12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(plataformas, establecimientos y profesionales)</a:t>
            </a:r>
            <a:endParaRPr lang="es-AR" sz="1600" dirty="0">
              <a:solidFill>
                <a:srgbClr val="FFFFFF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26" name="Google Shape;126;g15b83cd4f12_0_269"/>
          <p:cNvSpPr/>
          <p:nvPr/>
        </p:nvSpPr>
        <p:spPr>
          <a:xfrm>
            <a:off x="327624" y="5183867"/>
            <a:ext cx="1944000" cy="814405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Definición de </a:t>
            </a: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Responsables </a:t>
            </a: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de Datos </a:t>
            </a: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Personales</a:t>
            </a:r>
            <a:endParaRPr lang="es-AR" sz="1600" dirty="0">
              <a:solidFill>
                <a:srgbClr val="FFFFFF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28" name="Google Shape;128;g15b83cd4f12_0_269"/>
          <p:cNvSpPr/>
          <p:nvPr/>
        </p:nvSpPr>
        <p:spPr>
          <a:xfrm>
            <a:off x="2553482" y="1233189"/>
            <a:ext cx="2171596" cy="4875512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29" name="Google Shape;129;g15b83cd4f12_0_269"/>
          <p:cNvSpPr txBox="1"/>
          <p:nvPr/>
        </p:nvSpPr>
        <p:spPr>
          <a:xfrm>
            <a:off x="2553482" y="1316517"/>
            <a:ext cx="2171596" cy="64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AR" sz="2400" b="1">
                <a:latin typeface="Encode Sans Condensed"/>
                <a:ea typeface="Encode Sans Condensed"/>
                <a:cs typeface="Encode Sans Condensed"/>
                <a:sym typeface="Encode Sans Condensed"/>
              </a:rPr>
              <a:t>Tecnológico</a:t>
            </a:r>
            <a:endParaRPr sz="2400" b="1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30" name="Google Shape;130;g15b83cd4f12_0_269"/>
          <p:cNvSpPr/>
          <p:nvPr/>
        </p:nvSpPr>
        <p:spPr>
          <a:xfrm>
            <a:off x="2662001" y="1953677"/>
            <a:ext cx="1944000" cy="1238125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Análisis de todos los casos de uso existentes en el sistema de </a:t>
            </a: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salud</a:t>
            </a:r>
            <a:endParaRPr lang="es-AR" sz="1600" dirty="0">
              <a:solidFill>
                <a:srgbClr val="FFFFFF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32" name="Google Shape;132;g15b83cd4f12_0_269"/>
          <p:cNvSpPr/>
          <p:nvPr/>
        </p:nvSpPr>
        <p:spPr>
          <a:xfrm>
            <a:off x="2662001" y="3501396"/>
            <a:ext cx="1944000" cy="1049510"/>
          </a:xfrm>
          <a:prstGeom prst="roundRect">
            <a:avLst>
              <a:gd name="adj" fmla="val 10000"/>
            </a:avLst>
          </a:prstGeom>
          <a:solidFill>
            <a:schemeClr val="bg1">
              <a:lumMod val="5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Desarrollo de la </a:t>
            </a: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app (</a:t>
            </a:r>
            <a:r>
              <a:rPr lang="es-AR" sz="12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interoperabilidad, trazabilidad, troqueles y vales, venta libre)</a:t>
            </a:r>
            <a:endParaRPr lang="es-AR" sz="1200" dirty="0">
              <a:solidFill>
                <a:srgbClr val="FFFFFF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34" name="Google Shape;134;g15b83cd4f12_0_269"/>
          <p:cNvSpPr/>
          <p:nvPr/>
        </p:nvSpPr>
        <p:spPr>
          <a:xfrm>
            <a:off x="2642393" y="4860500"/>
            <a:ext cx="1944000" cy="1147660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Montaje infraestructura en </a:t>
            </a:r>
            <a:r>
              <a:rPr lang="es-AR" sz="1600" dirty="0" err="1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ARSAT</a:t>
            </a:r>
            <a:endParaRPr lang="es-AR" sz="1600" dirty="0">
              <a:solidFill>
                <a:srgbClr val="FFFFFF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36" name="Google Shape;136;g15b83cd4f12_0_269"/>
          <p:cNvSpPr/>
          <p:nvPr/>
        </p:nvSpPr>
        <p:spPr>
          <a:xfrm>
            <a:off x="4887857" y="1233114"/>
            <a:ext cx="2171596" cy="4875512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37" name="Google Shape;137;g15b83cd4f12_0_269"/>
          <p:cNvSpPr txBox="1"/>
          <p:nvPr/>
        </p:nvSpPr>
        <p:spPr>
          <a:xfrm>
            <a:off x="4887857" y="1316518"/>
            <a:ext cx="2171596" cy="64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AR" sz="2400" b="1">
                <a:latin typeface="Encode Sans Condensed"/>
                <a:ea typeface="Encode Sans Condensed"/>
                <a:cs typeface="Encode Sans Condensed"/>
                <a:sym typeface="Encode Sans Condensed"/>
              </a:rPr>
              <a:t>Auditoría</a:t>
            </a:r>
            <a:endParaRPr sz="2400" b="1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38" name="Google Shape;138;g15b83cd4f12_0_269"/>
          <p:cNvSpPr/>
          <p:nvPr/>
        </p:nvSpPr>
        <p:spPr>
          <a:xfrm>
            <a:off x="4996378" y="1953678"/>
            <a:ext cx="1944000" cy="1049510"/>
          </a:xfrm>
          <a:prstGeom prst="roundRect">
            <a:avLst>
              <a:gd name="adj" fmla="val 10000"/>
            </a:avLst>
          </a:prstGeom>
          <a:solidFill>
            <a:schemeClr val="bg1">
              <a:lumMod val="5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Diseño del plan de auditoría y monitoreo y ajustes en fiscalización</a:t>
            </a:r>
          </a:p>
        </p:txBody>
      </p:sp>
      <p:sp>
        <p:nvSpPr>
          <p:cNvPr id="140" name="Google Shape;140;g15b83cd4f12_0_269"/>
          <p:cNvSpPr/>
          <p:nvPr/>
        </p:nvSpPr>
        <p:spPr>
          <a:xfrm>
            <a:off x="4996378" y="3155963"/>
            <a:ext cx="1944000" cy="1049510"/>
          </a:xfrm>
          <a:prstGeom prst="roundRect">
            <a:avLst>
              <a:gd name="adj" fmla="val 10000"/>
            </a:avLst>
          </a:prstGeom>
          <a:solidFill>
            <a:srgbClr val="1E4E7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Análisis de incorporación de cadena de </a:t>
            </a:r>
            <a:r>
              <a:rPr lang="es-AR" sz="1600" dirty="0" err="1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Blockchain</a:t>
            </a:r>
            <a:endParaRPr lang="es-AR" sz="1600" dirty="0">
              <a:solidFill>
                <a:srgbClr val="FFFFFF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42" name="Google Shape;142;g15b83cd4f12_0_269"/>
          <p:cNvSpPr/>
          <p:nvPr/>
        </p:nvSpPr>
        <p:spPr>
          <a:xfrm>
            <a:off x="4996378" y="4358247"/>
            <a:ext cx="1944000" cy="1665270"/>
          </a:xfrm>
          <a:prstGeom prst="roundRect">
            <a:avLst>
              <a:gd name="adj" fmla="val 10000"/>
            </a:avLst>
          </a:prstGeom>
          <a:solidFill>
            <a:srgbClr val="1E4E7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Análisis de incorporación X-Road. </a:t>
            </a: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Jefatura </a:t>
            </a: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de </a:t>
            </a: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Gabinete</a:t>
            </a:r>
            <a:endParaRPr sz="2800" dirty="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44" name="Google Shape;144;g15b83cd4f12_0_269"/>
          <p:cNvSpPr/>
          <p:nvPr/>
        </p:nvSpPr>
        <p:spPr>
          <a:xfrm>
            <a:off x="7222232" y="1233188"/>
            <a:ext cx="2171596" cy="4875512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45" name="Google Shape;145;g15b83cd4f12_0_269"/>
          <p:cNvSpPr txBox="1"/>
          <p:nvPr/>
        </p:nvSpPr>
        <p:spPr>
          <a:xfrm>
            <a:off x="7222232" y="1316518"/>
            <a:ext cx="2171596" cy="64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AR" sz="2400" b="1">
                <a:latin typeface="Encode Sans Condensed"/>
                <a:ea typeface="Encode Sans Condensed"/>
                <a:cs typeface="Encode Sans Condensed"/>
                <a:sym typeface="Encode Sans Condensed"/>
              </a:rPr>
              <a:t>Firma Digital</a:t>
            </a:r>
            <a:endParaRPr sz="2400" b="1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46" name="Google Shape;146;g15b83cd4f12_0_269"/>
          <p:cNvSpPr/>
          <p:nvPr/>
        </p:nvSpPr>
        <p:spPr>
          <a:xfrm>
            <a:off x="7330755" y="1953678"/>
            <a:ext cx="1944000" cy="1049510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Definición firma electrónica</a:t>
            </a:r>
          </a:p>
          <a:p>
            <a:pPr lvl="0" algn="ctr">
              <a:lnSpc>
                <a:spcPct val="90000"/>
              </a:lnSpc>
            </a:pP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SI – NO</a:t>
            </a:r>
          </a:p>
          <a:p>
            <a:pPr lvl="0" algn="ctr">
              <a:lnSpc>
                <a:spcPct val="90000"/>
              </a:lnSpc>
            </a:pP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firma </a:t>
            </a: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digital</a:t>
            </a:r>
            <a:endParaRPr lang="es-AR" sz="1600" dirty="0">
              <a:solidFill>
                <a:srgbClr val="FFFFFF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48" name="Google Shape;148;g15b83cd4f12_0_269"/>
          <p:cNvSpPr/>
          <p:nvPr/>
        </p:nvSpPr>
        <p:spPr>
          <a:xfrm>
            <a:off x="7330755" y="3052305"/>
            <a:ext cx="1944000" cy="1660647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Validación de los profesionales de la salud </a:t>
            </a: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en REFEPS en base a sello </a:t>
            </a: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de </a:t>
            </a: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competencia.</a:t>
            </a:r>
            <a:endParaRPr lang="es-AR" sz="1600" dirty="0">
              <a:solidFill>
                <a:srgbClr val="FFFFFF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50" name="Google Shape;150;g15b83cd4f12_0_269"/>
          <p:cNvSpPr/>
          <p:nvPr/>
        </p:nvSpPr>
        <p:spPr>
          <a:xfrm>
            <a:off x="7330755" y="4762069"/>
            <a:ext cx="1944000" cy="1249101"/>
          </a:xfrm>
          <a:prstGeom prst="roundRect">
            <a:avLst>
              <a:gd name="adj" fmla="val 10000"/>
            </a:avLst>
          </a:prstGeom>
          <a:solidFill>
            <a:srgbClr val="1E4E7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Registro del </a:t>
            </a:r>
            <a:r>
              <a:rPr lang="es-AR" sz="1600" dirty="0" err="1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MSAL</a:t>
            </a: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como </a:t>
            </a: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autoridad de registro de firma </a:t>
            </a: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Y de </a:t>
            </a: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sello de </a:t>
            </a: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competenci</a:t>
            </a:r>
            <a:r>
              <a:rPr lang="es-AR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</a:t>
            </a:r>
            <a:endParaRPr lang="es-AR" dirty="0">
              <a:solidFill>
                <a:srgbClr val="FFFFFF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52" name="Google Shape;152;g15b83cd4f12_0_269"/>
          <p:cNvSpPr/>
          <p:nvPr/>
        </p:nvSpPr>
        <p:spPr>
          <a:xfrm>
            <a:off x="9556607" y="1233114"/>
            <a:ext cx="2171596" cy="4875512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53" name="Google Shape;153;g15b83cd4f12_0_269"/>
          <p:cNvSpPr txBox="1"/>
          <p:nvPr/>
        </p:nvSpPr>
        <p:spPr>
          <a:xfrm>
            <a:off x="9556607" y="1233199"/>
            <a:ext cx="2171596" cy="70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AR" sz="2400" b="1">
                <a:latin typeface="Encode Sans Condensed"/>
                <a:ea typeface="Encode Sans Condensed"/>
                <a:cs typeface="Encode Sans Condensed"/>
                <a:sym typeface="Encode Sans Condensed"/>
              </a:rPr>
              <a:t>Ciberseguridad</a:t>
            </a:r>
            <a:endParaRPr sz="2400" b="1"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54" name="Google Shape;154;g15b83cd4f12_0_269"/>
          <p:cNvSpPr/>
          <p:nvPr/>
        </p:nvSpPr>
        <p:spPr>
          <a:xfrm>
            <a:off x="9665131" y="1953678"/>
            <a:ext cx="1944000" cy="1049510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Plan de </a:t>
            </a:r>
            <a:r>
              <a:rPr lang="es-AR" sz="1600" dirty="0" err="1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ciber</a:t>
            </a: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-seguridad </a:t>
            </a: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del Ministerio de S</a:t>
            </a: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alud</a:t>
            </a:r>
            <a:endParaRPr lang="es-AR" sz="1600" dirty="0">
              <a:solidFill>
                <a:srgbClr val="FFFFFF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56" name="Google Shape;156;g15b83cd4f12_0_269"/>
          <p:cNvSpPr/>
          <p:nvPr/>
        </p:nvSpPr>
        <p:spPr>
          <a:xfrm>
            <a:off x="9665131" y="3171261"/>
            <a:ext cx="1944000" cy="1136483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Diseño del plan específico  de </a:t>
            </a:r>
            <a:r>
              <a:rPr lang="es-AR" sz="1600" dirty="0" err="1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ciberseguridad</a:t>
            </a: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en el marco de la </a:t>
            </a:r>
            <a:r>
              <a:rPr lang="es-AR" sz="1600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ley</a:t>
            </a:r>
            <a:endParaRPr lang="es-AR" sz="1600" dirty="0">
              <a:solidFill>
                <a:srgbClr val="FFFFFF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58" name="Google Shape;158;g15b83cd4f12_0_269"/>
          <p:cNvSpPr/>
          <p:nvPr/>
        </p:nvSpPr>
        <p:spPr>
          <a:xfrm>
            <a:off x="9665131" y="4475816"/>
            <a:ext cx="1944000" cy="1544106"/>
          </a:xfrm>
          <a:prstGeom prst="roundRect">
            <a:avLst>
              <a:gd name="adj" fmla="val 10000"/>
            </a:avLst>
          </a:prstGeom>
          <a:solidFill>
            <a:schemeClr val="bg1">
              <a:lumMod val="5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AR" sz="1600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Análisis y aprobación del plan por los organismos del estado nacional y jurisdicciones </a:t>
            </a:r>
          </a:p>
        </p:txBody>
      </p:sp>
      <p:sp>
        <p:nvSpPr>
          <p:cNvPr id="160" name="Google Shape;160;g15b83cd4f12_0_269"/>
          <p:cNvSpPr/>
          <p:nvPr/>
        </p:nvSpPr>
        <p:spPr>
          <a:xfrm>
            <a:off x="362731" y="6293299"/>
            <a:ext cx="2052000" cy="318516"/>
          </a:xfrm>
          <a:prstGeom prst="round1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s-A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Iniciado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5b83cd4f12_0_269"/>
          <p:cNvSpPr/>
          <p:nvPr/>
        </p:nvSpPr>
        <p:spPr>
          <a:xfrm>
            <a:off x="2661331" y="6293299"/>
            <a:ext cx="2052000" cy="318516"/>
          </a:xfrm>
          <a:prstGeom prst="round1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s-A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iniciar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5b83cd4f12_0_269"/>
          <p:cNvSpPr/>
          <p:nvPr/>
        </p:nvSpPr>
        <p:spPr>
          <a:xfrm>
            <a:off x="4959931" y="6293298"/>
            <a:ext cx="2052000" cy="318516"/>
          </a:xfrm>
          <a:prstGeom prst="round1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s-A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definir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5b83cd4f12_0_269"/>
          <p:cNvSpPr/>
          <p:nvPr/>
        </p:nvSpPr>
        <p:spPr>
          <a:xfrm>
            <a:off x="7258531" y="6293298"/>
            <a:ext cx="2052000" cy="318516"/>
          </a:xfrm>
          <a:prstGeom prst="round1Rect">
            <a:avLst>
              <a:gd name="adj" fmla="val 16667"/>
            </a:avLst>
          </a:prstGeom>
          <a:solidFill>
            <a:srgbClr val="1E4E7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s-A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análisis técnico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15b83cd4f12_0_269"/>
          <p:cNvSpPr txBox="1"/>
          <p:nvPr/>
        </p:nvSpPr>
        <p:spPr>
          <a:xfrm>
            <a:off x="0" y="-158337"/>
            <a:ext cx="121920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1200"/>
              </a:spcBef>
              <a:buSzPts val="4100"/>
            </a:pPr>
            <a:r>
              <a:rPr lang="es-AR" dirty="0" smtClean="0">
                <a:latin typeface="Encode Sans Condensed"/>
                <a:ea typeface="Encode Sans Condensed"/>
                <a:cs typeface="Encode Sans Condensed"/>
                <a:sym typeface="Encode Sans Condensed"/>
              </a:rPr>
              <a:t>   </a:t>
            </a:r>
            <a:r>
              <a:rPr lang="es-AR" sz="2800" b="1" cap="small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Implementación progresiva y sujeta al Cronograma del Decreto reglamentario de la ley 27.553</a:t>
            </a:r>
            <a:endParaRPr sz="2800" b="1" cap="small" dirty="0">
              <a:solidFill>
                <a:srgbClr val="FFFFFF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65" name="Google Shape;165;g15b83cd4f12_0_269"/>
          <p:cNvSpPr txBox="1"/>
          <p:nvPr/>
        </p:nvSpPr>
        <p:spPr>
          <a:xfrm>
            <a:off x="9557131" y="6293299"/>
            <a:ext cx="2052000" cy="318516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2FBC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AR" sz="18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A desarrollar</a:t>
            </a:r>
            <a:endParaRPr sz="18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29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14800" y="2266544"/>
            <a:ext cx="4139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b="1" cap="small" dirty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</a:rPr>
              <a:t>Muchas gracias</a:t>
            </a:r>
            <a:endParaRPr lang="es-AR" sz="4800" b="1" cap="small" dirty="0">
              <a:solidFill>
                <a:srgbClr val="FFFFFF"/>
              </a:solidFill>
              <a:latin typeface="Encode Sans Condensed"/>
              <a:ea typeface="Encode Sans Condensed"/>
              <a:cs typeface="Encode San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4444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97169" y="111406"/>
            <a:ext cx="10343104" cy="66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buClr>
                <a:srgbClr val="7F7F7F"/>
              </a:buClr>
              <a:buSzPts val="2600"/>
            </a:pPr>
            <a:r>
              <a:rPr lang="en-US" sz="3600" b="1" cap="small" dirty="0" err="1" smtClean="0">
                <a:solidFill>
                  <a:schemeClr val="bg1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Antecedentes</a:t>
            </a:r>
            <a:r>
              <a:rPr lang="en-US" sz="3600" b="1" cap="small" dirty="0" smtClean="0">
                <a:solidFill>
                  <a:schemeClr val="bg1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 para la </a:t>
            </a:r>
            <a:r>
              <a:rPr lang="en-US" sz="3600" b="1" cap="small" dirty="0" err="1" smtClean="0">
                <a:solidFill>
                  <a:schemeClr val="bg1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reglamentación</a:t>
            </a:r>
            <a:endParaRPr lang="es-AR" sz="3600" b="1" cap="small" dirty="0">
              <a:solidFill>
                <a:schemeClr val="bg1"/>
              </a:solidFill>
              <a:latin typeface="Encode Sans Condensed Medium" panose="020B060402020202020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2466" y="1245225"/>
            <a:ext cx="10912510" cy="442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5E5E5E"/>
              </a:buClr>
              <a:buSzPts val="2600"/>
            </a:pPr>
            <a:r>
              <a:rPr lang="es-AR" sz="2800" b="1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Rondas de consultas durante 2021/2022</a:t>
            </a:r>
          </a:p>
          <a:p>
            <a:pPr marL="457200" lvl="0" indent="-3937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5E5E5E"/>
              </a:buClr>
              <a:buSzPts val="2600"/>
              <a:buFont typeface="Encode Sans Condensed"/>
              <a:buChar char="●"/>
            </a:pPr>
            <a:endParaRPr lang="es-AR" sz="2800" dirty="0" smtClean="0">
              <a:solidFill>
                <a:srgbClr val="11111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  <a:p>
            <a:pPr marL="97790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5E5E5E"/>
              </a:buClr>
              <a:buSzPts val="2600"/>
              <a:buFont typeface="Encode Sans Condensed" panose="020B0604020202020204" charset="0"/>
              <a:buChar char="-"/>
            </a:pPr>
            <a:r>
              <a:rPr lang="es-AR" sz="2200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Dr. </a:t>
            </a:r>
            <a:r>
              <a:rPr lang="es-AR" sz="2200" dirty="0" err="1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Yedlin</a:t>
            </a:r>
            <a:r>
              <a:rPr lang="es-AR" sz="2200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como iniciador del proyecto de ley</a:t>
            </a:r>
          </a:p>
          <a:p>
            <a:pPr marL="97790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5E5E5E"/>
              </a:buClr>
              <a:buSzPts val="2600"/>
              <a:buFont typeface="Encode Sans Condensed" panose="020B0604020202020204" charset="0"/>
              <a:buChar char="-"/>
            </a:pPr>
            <a:r>
              <a:rPr lang="es-AR" sz="2200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Referentes sectoriales: ACTRA, CAES, CONFECLISA, CADIME, CAEME, CILFA, COOPERALA, COFA, </a:t>
            </a:r>
            <a:r>
              <a:rPr lang="es-AR" sz="2200" dirty="0" err="1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COFyBCF</a:t>
            </a:r>
            <a:r>
              <a:rPr lang="es-AR" sz="2200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, FACAF, ASOFAR, CAF, CAFABO, CAFASUR, AMAP, AMA, GAPURMED, CAPGEN, FEPRA, COMRA, CONFEMECO, FACO, Comité  Bioética Sanatorio </a:t>
            </a:r>
            <a:r>
              <a:rPr lang="es-AR" sz="2200" dirty="0" err="1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Finocchietto</a:t>
            </a:r>
            <a:endParaRPr lang="es-AR" sz="2200" dirty="0" smtClean="0">
              <a:solidFill>
                <a:srgbClr val="11111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  <a:p>
            <a:pPr marL="97790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5E5E5E"/>
              </a:buClr>
              <a:buSzPts val="2600"/>
              <a:buFont typeface="Encode Sans Condensed" panose="020B0604020202020204" charset="0"/>
              <a:buChar char="-"/>
            </a:pPr>
            <a:r>
              <a:rPr lang="es-AR" sz="2200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Mesas de trabajo con todas las Secretarías del </a:t>
            </a:r>
            <a:r>
              <a:rPr lang="es-AR" sz="2200" dirty="0" err="1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MSal</a:t>
            </a:r>
            <a:r>
              <a:rPr lang="es-AR" sz="2200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y sus dependencias, el INSSJP, la Superintendencia de Servicios de Salud, Jefatura de Gabinete de Ministros, Ministerio de Seguridad y l ANMAT</a:t>
            </a:r>
            <a:endParaRPr lang="es-AR" sz="2200" dirty="0">
              <a:solidFill>
                <a:srgbClr val="11111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93043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body" idx="4294967295"/>
          </p:nvPr>
        </p:nvSpPr>
        <p:spPr>
          <a:xfrm>
            <a:off x="568259" y="1367230"/>
            <a:ext cx="11243996" cy="5053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00050" lvl="0" indent="-4000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E5E5E"/>
              </a:buClr>
              <a:buSzPts val="1838"/>
              <a:buFont typeface="Encode Sans Condensed"/>
              <a:buChar char="➔"/>
            </a:pPr>
            <a:r>
              <a:rPr lang="es-AR" sz="2200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Mejorar </a:t>
            </a:r>
            <a:r>
              <a:rPr lang="es-AR" sz="2200" dirty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</a:t>
            </a:r>
            <a:r>
              <a:rPr lang="es-AR" sz="2200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la accesibilidad a los medicamentos y a la atención de la salud</a:t>
            </a:r>
          </a:p>
          <a:p>
            <a:pPr marL="400050" lvl="0" indent="-40005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5E5E5E"/>
              </a:buClr>
              <a:buSzPts val="1638"/>
              <a:buFont typeface="Encode Sans Condensed"/>
              <a:buChar char="➔"/>
            </a:pPr>
            <a:r>
              <a:rPr lang="es-AR" sz="2200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Abordar contextos y aspectos inciertos del modelo de telesalud actual</a:t>
            </a:r>
          </a:p>
          <a:p>
            <a:pPr marL="400050" marR="419329" lvl="0" indent="-40005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5E5E5E"/>
              </a:buClr>
              <a:buSzPts val="1638"/>
              <a:buFont typeface="Encode Sans Condensed"/>
              <a:buChar char="➔"/>
            </a:pPr>
            <a:r>
              <a:rPr lang="es-AR" sz="2200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Regular nuevas obligaciones, derechos y responsabilidades de actores y usuarios de las </a:t>
            </a:r>
            <a:r>
              <a:rPr lang="es-AR" sz="2200" dirty="0" err="1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TIC´s</a:t>
            </a:r>
            <a:r>
              <a:rPr lang="es-AR" sz="2200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(pacientes, profesionales, plataformas, apps) </a:t>
            </a:r>
          </a:p>
          <a:p>
            <a:pPr marL="400050" marR="419329" lvl="0" indent="-40005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5E5E5E"/>
              </a:buClr>
              <a:buSzPts val="1638"/>
              <a:buFont typeface="Encode Sans Condensed"/>
              <a:buChar char="➔"/>
            </a:pPr>
            <a:r>
              <a:rPr lang="es-AR" sz="2200" dirty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P</a:t>
            </a:r>
            <a:r>
              <a:rPr lang="es-AR" sz="2200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romover la transformación digital del ejercicio profesional y la telesalud </a:t>
            </a:r>
          </a:p>
          <a:p>
            <a:pPr marL="400050" marR="419329" indent="-400050" algn="just">
              <a:spcBef>
                <a:spcPts val="600"/>
              </a:spcBef>
              <a:spcAft>
                <a:spcPts val="600"/>
              </a:spcAft>
              <a:buClr>
                <a:srgbClr val="5E5E5E"/>
              </a:buClr>
              <a:buSzPts val="1638"/>
              <a:buFont typeface="Encode Sans Condensed"/>
              <a:buChar char="➔"/>
            </a:pPr>
            <a:r>
              <a:rPr lang="es-AR" sz="2200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Establecer </a:t>
            </a:r>
            <a:r>
              <a:rPr lang="es-AR" sz="2200" dirty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la identificación unívoca del paciente y del </a:t>
            </a:r>
            <a:r>
              <a:rPr lang="es-AR" sz="2200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profesional y sus competencias</a:t>
            </a:r>
            <a:endParaRPr lang="es-AR" sz="2200" dirty="0">
              <a:solidFill>
                <a:srgbClr val="11111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  <a:p>
            <a:pPr marL="400050" marR="419329" lvl="0" indent="-40005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5E5E5E"/>
              </a:buClr>
              <a:buSzPts val="1638"/>
              <a:buFont typeface="Encode Sans Condensed"/>
              <a:buChar char="➔"/>
            </a:pPr>
            <a:r>
              <a:rPr lang="es-AR" sz="2200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Implementar progresivamente adhesiones, adecuaciones normativas, nuevas regulaciones y acuerdos jurisdiccionales </a:t>
            </a:r>
          </a:p>
          <a:p>
            <a:pPr marL="400050" marR="419329" lvl="0" indent="-40005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5E5E5E"/>
              </a:buClr>
              <a:buSzPts val="2100"/>
              <a:buFont typeface="Encode Sans Condensed"/>
              <a:buChar char="➔"/>
            </a:pPr>
            <a:r>
              <a:rPr lang="es-AR" sz="2200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Generar condiciones de seguridad jurídica, tecnológica y sanitaria para la interoperabilidad y la protección de los datos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74654" y="188650"/>
            <a:ext cx="11831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small" dirty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Ley </a:t>
            </a:r>
            <a:r>
              <a:rPr lang="en-US" sz="3600" b="1" cap="small" dirty="0" smtClean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27.553 - F</a:t>
            </a:r>
            <a:r>
              <a:rPr lang="es-AR" sz="3600" b="1" cap="small" dirty="0" err="1" smtClean="0">
                <a:solidFill>
                  <a:schemeClr val="bg1"/>
                </a:solidFill>
                <a:latin typeface="Encode Sans Condensed" panose="020B0604020202020204" charset="0"/>
              </a:rPr>
              <a:t>inalidad</a:t>
            </a:r>
            <a:r>
              <a:rPr lang="es-AR" sz="3600" b="1" cap="small" dirty="0" smtClean="0">
                <a:solidFill>
                  <a:schemeClr val="bg1"/>
                </a:solidFill>
                <a:latin typeface="Encode Sans Condensed" panose="020B0604020202020204" charset="0"/>
              </a:rPr>
              <a:t> sanitaria y sustentabilidad </a:t>
            </a:r>
            <a:endParaRPr lang="es-AR" sz="3600" b="1" cap="small" dirty="0">
              <a:solidFill>
                <a:schemeClr val="bg1"/>
              </a:solidFill>
              <a:latin typeface="Encode Sans Condense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3268" y="1037599"/>
            <a:ext cx="12038092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fontAlgn="base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</a:rPr>
              <a:t>Regula 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aspectos del ejercicio profesional, 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</a:rPr>
              <a:t>los 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registros clínicos digitales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</a:rPr>
              <a:t>, 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la </a:t>
            </a:r>
            <a:r>
              <a:rPr lang="es-AR" sz="2000" dirty="0" err="1">
                <a:solidFill>
                  <a:srgbClr val="111111"/>
                </a:solidFill>
                <a:latin typeface="Encode Sans Condensed" panose="020B0604020202020204" charset="0"/>
              </a:rPr>
              <a:t>telesalud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 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</a:rPr>
              <a:t>y 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la prescripción y dispensa digital</a:t>
            </a:r>
          </a:p>
          <a:p>
            <a:pPr marL="180975" indent="-180975" fontAlgn="base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</a:rPr>
              <a:t>Establece 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principios y reglas generales para la 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</a:rPr>
              <a:t>receta y 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la dispensa digital y 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</a:rPr>
              <a:t>para la </a:t>
            </a:r>
            <a:r>
              <a:rPr lang="es-AR" sz="2000" dirty="0" err="1" smtClean="0">
                <a:solidFill>
                  <a:srgbClr val="111111"/>
                </a:solidFill>
                <a:latin typeface="Encode Sans Condensed" panose="020B0604020202020204" charset="0"/>
              </a:rPr>
              <a:t>teleconsulta</a:t>
            </a:r>
            <a:endParaRPr lang="es-AR" sz="2000" dirty="0" smtClean="0">
              <a:solidFill>
                <a:srgbClr val="111111"/>
              </a:solidFill>
              <a:latin typeface="Encode Sans Condensed" panose="020B0604020202020204" charset="0"/>
            </a:endParaRPr>
          </a:p>
          <a:p>
            <a:pPr marL="180975" indent="-180975" fontAlgn="base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Requiere adhesión de las jurisdicciones y acuerdos con los Colegios Profesionales para su implementación 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</a:rPr>
              <a:t>y 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la armonización de las leyes jurisdiccionales de ejercicio profesional</a:t>
            </a:r>
          </a:p>
          <a:p>
            <a:pPr marL="180975" indent="-180975" fontAlgn="base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Requiere un régimen sancionatorio aprobado por ley </a:t>
            </a:r>
          </a:p>
          <a:p>
            <a:pPr marL="180975" indent="-180975" fontAlgn="base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Requiere un sistema interoperable, que aún es 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</a:rPr>
              <a:t>incipiente</a:t>
            </a:r>
            <a:endParaRPr lang="es-AR" sz="2000" dirty="0">
              <a:solidFill>
                <a:srgbClr val="111111"/>
              </a:solidFill>
              <a:latin typeface="Encode Sans Condensed" panose="020B060402020202020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8408" y="4482477"/>
            <a:ext cx="117151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 Le otorga al </a:t>
            </a:r>
            <a:r>
              <a:rPr lang="es-AR" sz="2000" dirty="0" err="1">
                <a:solidFill>
                  <a:srgbClr val="111111"/>
                </a:solidFill>
                <a:latin typeface="Encode Sans Condensed" panose="020B0604020202020204" charset="0"/>
              </a:rPr>
              <a:t>MSAL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 como autoridad de aplicación facultades de regulación y actuación para:</a:t>
            </a:r>
          </a:p>
          <a:p>
            <a:pPr marL="982663" lvl="2" indent="-285750" fontAlgn="base">
              <a:spcBef>
                <a:spcPts val="400"/>
              </a:spcBef>
              <a:spcAft>
                <a:spcPts val="400"/>
              </a:spcAft>
              <a:buFont typeface="Encode Sans Condensed" panose="020B0604020202020204" charset="0"/>
              <a:buChar char="-"/>
            </a:pP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</a:rPr>
              <a:t>impulsar 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la 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</a:rPr>
              <a:t>estrategia de salud digital en 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forma progresiva y gradual</a:t>
            </a:r>
          </a:p>
          <a:p>
            <a:pPr marL="982663" lvl="2" indent="-285750" fontAlgn="base">
              <a:spcBef>
                <a:spcPts val="400"/>
              </a:spcBef>
              <a:spcAft>
                <a:spcPts val="400"/>
              </a:spcAft>
              <a:buFont typeface="Encode Sans Condensed" panose="020B0604020202020204" charset="0"/>
              <a:buChar char="-"/>
            </a:pP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desarrollar y aprobar requisitos 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</a:rPr>
              <a:t>técnicos, legales 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y criterios de calidad para 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</a:rPr>
              <a:t>su 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implementación  </a:t>
            </a:r>
          </a:p>
          <a:p>
            <a:pPr marL="982663" lvl="2" indent="-285750" fontAlgn="base">
              <a:spcBef>
                <a:spcPts val="400"/>
              </a:spcBef>
              <a:spcAft>
                <a:spcPts val="400"/>
              </a:spcAft>
              <a:buFont typeface="Encode Sans Condensed" panose="020B0604020202020204" charset="0"/>
              <a:buChar char="-"/>
            </a:pP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d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</a:rPr>
              <a:t>efinir e instrumentar estándares para </a:t>
            </a:r>
            <a:r>
              <a:rPr lang="es-AR" sz="2000" dirty="0" err="1">
                <a:solidFill>
                  <a:srgbClr val="111111"/>
                </a:solidFill>
                <a:latin typeface="Encode Sans Condensed" panose="020B0604020202020204" charset="0"/>
              </a:rPr>
              <a:t>interoperar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 en </a:t>
            </a:r>
            <a:r>
              <a:rPr lang="es-AR" sz="2000" dirty="0" err="1">
                <a:solidFill>
                  <a:srgbClr val="111111"/>
                </a:solidFill>
                <a:latin typeface="Encode Sans Condensed" panose="020B0604020202020204" charset="0"/>
              </a:rPr>
              <a:t>telesalud</a:t>
            </a:r>
            <a:endParaRPr lang="es-AR" sz="2000" dirty="0">
              <a:solidFill>
                <a:srgbClr val="111111"/>
              </a:solidFill>
              <a:latin typeface="Encode Sans Condensed" panose="020B0604020202020204" charset="0"/>
            </a:endParaRPr>
          </a:p>
          <a:p>
            <a:pPr marL="982663" lvl="2" indent="-285750" fontAlgn="base">
              <a:spcBef>
                <a:spcPts val="400"/>
              </a:spcBef>
              <a:spcAft>
                <a:spcPts val="400"/>
              </a:spcAft>
              <a:buFont typeface="Encode Sans Condensed" panose="020B0604020202020204" charset="0"/>
              <a:buChar char="-"/>
            </a:pP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</a:rPr>
              <a:t>establecer 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y definir los criterios para la seguridad 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</a:rPr>
              <a:t>y protección de datos sensibles 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 </a:t>
            </a:r>
          </a:p>
          <a:p>
            <a:pPr marL="180975" indent="-180975" fontAlgn="base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El decreto reglamentario no 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</a:rPr>
              <a:t>resultará suficiente para resolver los 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</a:rPr>
              <a:t>requerimientos mencionados 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4942" y="178827"/>
            <a:ext cx="4158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3200" b="1" cap="small" dirty="0">
                <a:solidFill>
                  <a:schemeClr val="bg1"/>
                </a:solidFill>
                <a:latin typeface="Encode Sans Condensed" panose="020B0604020202020204" charset="0"/>
              </a:rPr>
              <a:t>La ley de Receta digital</a:t>
            </a:r>
          </a:p>
        </p:txBody>
      </p:sp>
      <p:sp>
        <p:nvSpPr>
          <p:cNvPr id="6" name="Google Shape;15;p8"/>
          <p:cNvSpPr/>
          <p:nvPr/>
        </p:nvSpPr>
        <p:spPr>
          <a:xfrm>
            <a:off x="0" y="3445024"/>
            <a:ext cx="12192000" cy="9295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Tx/>
              <a:defRPr/>
            </a:pPr>
            <a:r>
              <a:rPr lang="es-AR" sz="3200" b="1" cap="small" dirty="0">
                <a:solidFill>
                  <a:schemeClr val="bg1"/>
                </a:solidFill>
                <a:latin typeface="Encode Sans Condensed" panose="020B0604020202020204" charset="0"/>
              </a:rPr>
              <a:t>El Decreto reglamentario</a:t>
            </a:r>
            <a:endParaRPr sz="3200" b="1" cap="small" dirty="0">
              <a:solidFill>
                <a:schemeClr val="bg1"/>
              </a:solidFill>
              <a:latin typeface="Encode Sans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3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body" idx="4294967295"/>
          </p:nvPr>
        </p:nvSpPr>
        <p:spPr>
          <a:xfrm>
            <a:off x="249499" y="1125416"/>
            <a:ext cx="11490325" cy="5441392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R="254076" lvl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5E5E5E"/>
              </a:buClr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La Ley 27.553 es una modificación de las leyes de ejercicio profesional de la medicina, de la odontología y la de farmacia.</a:t>
            </a:r>
          </a:p>
          <a:p>
            <a:pPr marR="254076" lvl="0" algn="just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5E5E5E"/>
              </a:buClr>
              <a:buSzPts val="2400"/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Omite aspectos </a:t>
            </a:r>
            <a:r>
              <a:rPr lang="es-AR" b="1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que deben ser regulados </a:t>
            </a:r>
            <a:r>
              <a:rPr lang="es-AR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sobre los derechos del paciente en materia de telesalud (jurisdicción del acto médico, mala praxis digital, régimen sancionatorio, etc.)</a:t>
            </a:r>
          </a:p>
          <a:p>
            <a:pPr marR="254076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5E5E5E"/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Se </a:t>
            </a:r>
            <a:r>
              <a:rPr lang="es-AR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incluyen </a:t>
            </a:r>
            <a:r>
              <a:rPr lang="es-AR" dirty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en el decreto reglamentario de Receta digital pero se necesita que queden dispuestas por </a:t>
            </a:r>
            <a:r>
              <a:rPr lang="es-AR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ley, </a:t>
            </a:r>
            <a:r>
              <a:rPr lang="es-AR" dirty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p</a:t>
            </a:r>
            <a:r>
              <a:rPr lang="es-AR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or ello se introduce </a:t>
            </a:r>
            <a:r>
              <a:rPr lang="es-AR" dirty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en simultáneo en un </a:t>
            </a:r>
            <a:r>
              <a:rPr lang="es-AR" b="1" dirty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proyecto de ley de telesalud </a:t>
            </a:r>
            <a:r>
              <a:rPr lang="es-AR" dirty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más </a:t>
            </a:r>
            <a:r>
              <a:rPr lang="es-AR" dirty="0" err="1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abarcativo</a:t>
            </a:r>
            <a:r>
              <a:rPr lang="es-AR" dirty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e integral.</a:t>
            </a:r>
          </a:p>
          <a:p>
            <a:pPr marR="254076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5E5E5E"/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El proyecto de ley de telesalud puede no aprobarse o ser modificado, por eso </a:t>
            </a:r>
            <a:r>
              <a:rPr lang="es-AR" dirty="0" smtClean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estos </a:t>
            </a:r>
            <a:r>
              <a:rPr lang="es-AR" dirty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aspectos </a:t>
            </a:r>
            <a:r>
              <a:rPr lang="es-AR" dirty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deben mantenerse en </a:t>
            </a:r>
            <a:r>
              <a:rPr lang="es-AR" dirty="0">
                <a:solidFill>
                  <a:srgbClr val="11111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el decreto reglamentario de receta, para que sea autosuficiente.</a:t>
            </a:r>
            <a:endParaRPr lang="es-AR" dirty="0">
              <a:solidFill>
                <a:srgbClr val="111111"/>
              </a:solidFill>
              <a:latin typeface="Encode Sans Condensed"/>
              <a:ea typeface="Encode Sans Condensed"/>
              <a:cs typeface="Encode Sans Condense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210365"/>
            <a:ext cx="120760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small" dirty="0" err="1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Algunas</a:t>
            </a:r>
            <a:r>
              <a:rPr lang="en-US" sz="4000" b="1" cap="small" dirty="0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</a:t>
            </a:r>
            <a:r>
              <a:rPr lang="en-US" sz="4000" b="1" cap="small" dirty="0" err="1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cuestiones</a:t>
            </a:r>
            <a:r>
              <a:rPr lang="en-US" sz="4000" b="1" cap="small" dirty="0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a </a:t>
            </a:r>
            <a:r>
              <a:rPr lang="en-US" sz="4000" b="1" cap="small" dirty="0" err="1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tener</a:t>
            </a:r>
            <a:r>
              <a:rPr lang="en-US" sz="4000" b="1" cap="small" dirty="0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</a:t>
            </a:r>
            <a:r>
              <a:rPr lang="en-US" sz="4000" b="1" cap="small" dirty="0" err="1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en</a:t>
            </a:r>
            <a:r>
              <a:rPr lang="en-US" sz="4000" b="1" cap="small" dirty="0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</a:t>
            </a:r>
            <a:r>
              <a:rPr lang="en-US" sz="4000" b="1" cap="small" dirty="0" err="1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cuenta</a:t>
            </a:r>
            <a:endParaRPr lang="es-AR" sz="4000" b="1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252800" y="0"/>
            <a:ext cx="11620500" cy="69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s-AR" sz="4100" b="1" cap="small" dirty="0" smtClean="0">
                <a:solidFill>
                  <a:schemeClr val="bg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Ley de receta digital y telesalud</a:t>
            </a:r>
            <a:endParaRPr lang="es-AR" sz="2300" b="0" i="0" u="none" strike="noStrike" cap="small" dirty="0">
              <a:solidFill>
                <a:schemeClr val="bg1"/>
              </a:solidFill>
              <a:latin typeface="Encode Sans Condensed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113111" y="967355"/>
            <a:ext cx="3960000" cy="528526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 dirty="0" smtClean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qué es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AR" sz="1200" b="1" dirty="0" smtClean="0">
              <a:solidFill>
                <a:srgbClr val="11111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AR" sz="1200" b="1" dirty="0" smtClean="0">
              <a:solidFill>
                <a:srgbClr val="11111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  <a:p>
            <a:pPr marL="174625" marR="137876" indent="-17462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>
                <a:tab pos="3768725" algn="l"/>
              </a:tabLst>
            </a:pP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regulación del ejercicio profesional para la modalidad de prescripción digital y dispensa electrónica de 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medicamentos.</a:t>
            </a:r>
            <a:endParaRPr lang="es-AR" sz="2000" dirty="0" smtClean="0">
              <a:solidFill>
                <a:srgbClr val="11111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  <a:p>
            <a:pPr marL="174625" marR="137876" indent="-17462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>
                <a:tab pos="3768725" algn="l"/>
              </a:tabLst>
            </a:pP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regulación de aspectos vinculados a los registros 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clínicos.</a:t>
            </a:r>
            <a:endParaRPr lang="es-AR" sz="2000" dirty="0" smtClean="0">
              <a:solidFill>
                <a:srgbClr val="11111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  <a:p>
            <a:pPr marL="174625" marR="137876" indent="-17462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otorgamiento al MSAL de facultades de regulación y actuación para desarrollar y aprobar requisitos técnicos y legales para su implementación.</a:t>
            </a:r>
            <a:endParaRPr lang="es-AR" sz="1800" dirty="0" smtClean="0">
              <a:solidFill>
                <a:srgbClr val="111111"/>
              </a:solidFill>
              <a:latin typeface="Encode Sans Condensed" panose="020B0604020202020204" charset="0"/>
              <a:ea typeface="Source Code Pro"/>
              <a:cs typeface="Source Code Pro"/>
              <a:sym typeface="Source Code Pr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lang="es-AR" dirty="0">
              <a:solidFill>
                <a:srgbClr val="111111"/>
              </a:solidFill>
              <a:latin typeface="Encode Sans Condensed" panose="020B0604020202020204" charset="0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073111" y="967354"/>
            <a:ext cx="3960000" cy="528526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63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 dirty="0" smtClean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qué no es</a:t>
            </a:r>
          </a:p>
          <a:p>
            <a:pPr lvl="0" indent="6350" algn="ctr" rtl="0">
              <a:spcBef>
                <a:spcPts val="0"/>
              </a:spcBef>
              <a:spcAft>
                <a:spcPts val="0"/>
              </a:spcAft>
              <a:buNone/>
            </a:pPr>
            <a:endParaRPr lang="es-AR" sz="1200" dirty="0" smtClean="0">
              <a:solidFill>
                <a:srgbClr val="11111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  <a:p>
            <a:pPr lvl="0" indent="6350" algn="ctr" rtl="0">
              <a:spcBef>
                <a:spcPts val="0"/>
              </a:spcBef>
              <a:spcAft>
                <a:spcPts val="0"/>
              </a:spcAft>
              <a:buNone/>
            </a:pPr>
            <a:endParaRPr lang="es-AR" sz="1200" dirty="0" smtClean="0">
              <a:solidFill>
                <a:srgbClr val="11111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  <a:p>
            <a:pPr marL="174625" marR="137876" lvl="0" indent="-17462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un marco normativo completo para Salud Digital y gobernanza de los Sistemas de Información</a:t>
            </a:r>
          </a:p>
          <a:p>
            <a:pPr marL="174625" marR="137876" lvl="0" indent="-17462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la digitalización de las prácticas existentes</a:t>
            </a:r>
          </a:p>
          <a:p>
            <a:pPr marL="174625" marR="137876" lvl="0" indent="-17462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un marco normativo de ciberseguridad en salud y protección de los recursos activos (datos críticos) de la red de salud digital</a:t>
            </a:r>
          </a:p>
          <a:p>
            <a:pPr marL="174625" marR="137876" lvl="0" indent="-17462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no proporciona herramientas para la estructuración, integración, seguridad y utilización de bases de datos.</a:t>
            </a:r>
          </a:p>
        </p:txBody>
      </p:sp>
      <p:sp>
        <p:nvSpPr>
          <p:cNvPr id="94" name="Google Shape;94;p17"/>
          <p:cNvSpPr txBox="1"/>
          <p:nvPr/>
        </p:nvSpPr>
        <p:spPr>
          <a:xfrm>
            <a:off x="8112624" y="967355"/>
            <a:ext cx="3960000" cy="589064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63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 dirty="0" smtClean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qué hace falta para que </a:t>
            </a:r>
            <a:r>
              <a:rPr lang="es-AR" sz="4000" b="1" dirty="0" smtClean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sea</a:t>
            </a:r>
            <a:endParaRPr lang="es-AR" sz="4000" b="1" dirty="0" smtClean="0">
              <a:solidFill>
                <a:srgbClr val="11111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  <a:p>
            <a:pPr lvl="0" indent="635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AR" sz="2000" dirty="0" smtClean="0">
              <a:solidFill>
                <a:srgbClr val="11111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  <a:p>
            <a:pPr marL="174625" marR="137876" indent="-17462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un marco normativo completo para </a:t>
            </a:r>
            <a:r>
              <a:rPr lang="es-AR" sz="2000" dirty="0" err="1" smtClean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Telesalud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 (Salud digital)</a:t>
            </a:r>
            <a:endParaRPr lang="es-AR" sz="2000" dirty="0">
              <a:solidFill>
                <a:srgbClr val="11111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  <a:p>
            <a:pPr marL="174625" marR="137876" indent="-17462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implementación de firma digital 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para profesionales y pacientes y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 sello de competencia para 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profesionales.</a:t>
            </a:r>
            <a:endParaRPr lang="es-AR" sz="2000" dirty="0">
              <a:solidFill>
                <a:srgbClr val="111111"/>
              </a:solidFill>
              <a:latin typeface="Encode Sans Condensed" panose="020B0604020202020204" charset="0"/>
              <a:ea typeface="Encode Sans Condensed"/>
              <a:cs typeface="Encode Sans Condensed"/>
              <a:sym typeface="Encode Sans Condensed"/>
            </a:endParaRPr>
          </a:p>
          <a:p>
            <a:pPr marL="174625" marR="137876" indent="-17462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implementación de </a:t>
            </a:r>
            <a:r>
              <a:rPr lang="es-AR" sz="2000" dirty="0" smtClean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mecanismos para </a:t>
            </a: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la identificación unívoca del paciente y del profesional.</a:t>
            </a:r>
          </a:p>
          <a:p>
            <a:pPr marL="174625" marR="137876" indent="-17462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111111"/>
                </a:solidFill>
                <a:latin typeface="Encode Sans Condensed" panose="020B0604020202020204" charset="0"/>
                <a:ea typeface="Encode Sans Condensed"/>
                <a:cs typeface="Encode Sans Condensed"/>
                <a:sym typeface="Encode Sans Condensed"/>
              </a:rPr>
              <a:t>implementación de una red de interoperabilidad para la integración de los subsistemas.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4427410" y="2851348"/>
            <a:ext cx="2964000" cy="19971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200" b="1" i="0" u="none" strike="noStrike" cap="none" dirty="0" smtClean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Componentes </a:t>
            </a:r>
            <a:endParaRPr lang="es-AR" sz="2200" b="1" i="0" u="none" strike="noStrike" cap="none" dirty="0">
              <a:solidFill>
                <a:schemeClr val="lt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2624410" y="1425286"/>
            <a:ext cx="2628000" cy="1440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AR" sz="2200" b="1" i="0" u="none" strike="noStrike" cap="none" dirty="0" err="1" smtClean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Teleasistencia</a:t>
            </a:r>
            <a:endParaRPr lang="es-AR" sz="2200" b="1" i="0" u="none" strike="noStrike" cap="none" dirty="0">
              <a:solidFill>
                <a:schemeClr val="lt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6566410" y="4825013"/>
            <a:ext cx="2628000" cy="1440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200" b="1" dirty="0" smtClean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Receta digital</a:t>
            </a:r>
            <a:endParaRPr lang="es-AR" sz="2200" b="1" i="0" u="none" strike="noStrike" cap="none" dirty="0">
              <a:solidFill>
                <a:schemeClr val="lt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2624410" y="4825013"/>
            <a:ext cx="2628000" cy="1440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200" b="1" dirty="0" smtClean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Receta Electrónica</a:t>
            </a:r>
            <a:endParaRPr lang="es-AR" sz="2200" b="1" dirty="0">
              <a:solidFill>
                <a:schemeClr val="lt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6566410" y="1425286"/>
            <a:ext cx="2628000" cy="1440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AR" sz="2200" b="1" dirty="0" smtClean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Requisitos de interoperabilidad</a:t>
            </a:r>
            <a:endParaRPr lang="es-AR" sz="2200" b="1" i="0" u="none" strike="noStrike" cap="none" dirty="0">
              <a:solidFill>
                <a:schemeClr val="lt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7660785" y="3140058"/>
            <a:ext cx="2628000" cy="1440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AR" sz="2200" b="1" dirty="0" smtClean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Condiciones para usos de productos no aprobados </a:t>
            </a:r>
            <a:endParaRPr lang="es-AR" sz="2200" b="1" i="0" u="none" strike="noStrike" cap="none" dirty="0">
              <a:solidFill>
                <a:schemeClr val="lt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1377403" y="3140058"/>
            <a:ext cx="2628000" cy="1440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AR" sz="2200" b="1" dirty="0" smtClean="0">
                <a:solidFill>
                  <a:schemeClr val="lt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Contenidos ajustados a prescripción por genéricos</a:t>
            </a:r>
            <a:endParaRPr lang="es-AR" sz="2200" b="1" dirty="0">
              <a:solidFill>
                <a:schemeClr val="lt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3665200" y="90650"/>
            <a:ext cx="53340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4000" b="1" cap="small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Alcance y Definiciones </a:t>
            </a:r>
            <a:endParaRPr sz="4000" b="1" i="0" u="none" strike="noStrike" cap="small">
              <a:solidFill>
                <a:schemeClr val="bg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759525" y="938225"/>
            <a:ext cx="10767300" cy="1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4294967295"/>
          </p:nvPr>
        </p:nvSpPr>
        <p:spPr>
          <a:xfrm>
            <a:off x="261258" y="1056438"/>
            <a:ext cx="11930742" cy="561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320625" bIns="121900" anchor="ctr" anchorCtr="0">
            <a:noAutofit/>
          </a:bodyPr>
          <a:lstStyle/>
          <a:p>
            <a:pPr marL="0" marR="3810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endParaRPr lang="es-AR" sz="2200" dirty="0" smtClean="0">
              <a:solidFill>
                <a:schemeClr val="bg2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  <a:p>
            <a:pPr marL="169006" marR="38100" lvl="1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ct val="100000"/>
              <a:buNone/>
            </a:pPr>
            <a:r>
              <a:rPr lang="es-AR" sz="2200" b="1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Cronograma de implementación progresivo</a:t>
            </a:r>
          </a:p>
          <a:p>
            <a:pPr marL="571500" marR="38100" lvl="1" indent="-402494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5E5E5E"/>
              </a:buClr>
              <a:buSzPct val="100000"/>
              <a:buFont typeface="Encode Sans Condensed"/>
              <a:buChar char="○"/>
            </a:pPr>
            <a:r>
              <a:rPr lang="es-AR" sz="2200" b="1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Implementación de un sistema de </a:t>
            </a:r>
            <a:r>
              <a:rPr lang="es-AR" sz="2200" b="1" dirty="0" err="1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telesalud</a:t>
            </a:r>
            <a:r>
              <a:rPr lang="es-AR" sz="2200" b="1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de alcance federal, en todo el territorio  </a:t>
            </a:r>
            <a:r>
              <a:rPr lang="es-AR" sz="2200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nacional </a:t>
            </a:r>
          </a:p>
          <a:p>
            <a:pPr marL="804006" marR="192106" lvl="2" indent="-342900" algn="just" rtl="0">
              <a:spcBef>
                <a:spcPts val="1400"/>
              </a:spcBef>
              <a:spcAft>
                <a:spcPts val="0"/>
              </a:spcAft>
              <a:buClr>
                <a:srgbClr val="5E5E5E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Acuerdos con jurisdicciones y entidades que gobiernan la matrícula para el uso del </a:t>
            </a:r>
            <a:r>
              <a:rPr lang="es-AR" sz="2200" b="1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sistema de prescripción electrónica interoperable nacional.</a:t>
            </a:r>
          </a:p>
          <a:p>
            <a:pPr marL="804006" marR="192106" lvl="2" indent="-342900" algn="just" rtl="0">
              <a:spcBef>
                <a:spcPts val="1000"/>
              </a:spcBef>
              <a:spcAft>
                <a:spcPts val="0"/>
              </a:spcAft>
              <a:buClr>
                <a:srgbClr val="5E5E5E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200" b="1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Requerimientos locales</a:t>
            </a:r>
            <a:r>
              <a:rPr lang="es-AR" sz="2200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a los profesionales </a:t>
            </a:r>
            <a:r>
              <a:rPr lang="es-AR" sz="2200" b="1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matriculados,</a:t>
            </a:r>
            <a:r>
              <a:rPr lang="es-AR" sz="2200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en lugares </a:t>
            </a:r>
            <a:r>
              <a:rPr lang="es-AR" sz="2200" b="1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habilitados</a:t>
            </a:r>
            <a:r>
              <a:rPr lang="es-AR" sz="2200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a través de </a:t>
            </a:r>
            <a:r>
              <a:rPr lang="es-AR" sz="2200" b="1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plataformas digitales acreditadas </a:t>
            </a:r>
            <a:r>
              <a:rPr lang="es-AR" sz="2200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por el MSAL nacional para su interoperabilidad.</a:t>
            </a:r>
          </a:p>
          <a:p>
            <a:pPr marL="804006" marR="192106" lvl="2" indent="-342900" algn="just" rtl="0">
              <a:spcBef>
                <a:spcPts val="1000"/>
              </a:spcBef>
              <a:spcAft>
                <a:spcPts val="0"/>
              </a:spcAft>
              <a:buClr>
                <a:srgbClr val="5E5E5E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200" b="1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Convenios específicos</a:t>
            </a:r>
            <a:r>
              <a:rPr lang="es-AR" sz="2200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de implementación, según cronograma de implementación y experiencias piloto acordadas</a:t>
            </a:r>
          </a:p>
          <a:p>
            <a:pPr marL="804006" marR="192106" lvl="2" indent="-342900" algn="just" rtl="0">
              <a:spcBef>
                <a:spcPts val="1000"/>
              </a:spcBef>
              <a:spcAft>
                <a:spcPts val="0"/>
              </a:spcAft>
              <a:buClr>
                <a:srgbClr val="5E5E5E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2200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Implementación de ¿</a:t>
            </a:r>
            <a:r>
              <a:rPr lang="es-AR" sz="2200" b="1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autorización/registro/certificación federal digital</a:t>
            </a:r>
            <a:r>
              <a:rPr lang="es-AR" sz="2200" dirty="0" smtClean="0">
                <a:solidFill>
                  <a:schemeClr val="bg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?</a:t>
            </a:r>
          </a:p>
          <a:p>
            <a:pPr marL="457200" lvl="0" indent="-31242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ource Code Pro ExtraLight"/>
              <a:buChar char="●"/>
            </a:pPr>
            <a:endParaRPr lang="es-AR" sz="2200" dirty="0">
              <a:solidFill>
                <a:schemeClr val="bg2"/>
              </a:solidFill>
              <a:latin typeface="Source Code Pro ExtraLight"/>
              <a:ea typeface="Source Code Pro ExtraLight"/>
              <a:cs typeface="Source Code Pro ExtraLight"/>
              <a:sym typeface="Source Code Pro ExtraLigh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0535" y="126421"/>
            <a:ext cx="12101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FFFF"/>
              </a:buClr>
              <a:buSzPts val="6100"/>
            </a:pPr>
            <a:r>
              <a:rPr lang="en-US" sz="3600" b="1" cap="small" dirty="0" err="1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Autoridad</a:t>
            </a:r>
            <a:r>
              <a:rPr lang="en-US" sz="3600" b="1" cap="small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 de </a:t>
            </a:r>
            <a:r>
              <a:rPr lang="en-US" sz="3600" b="1" cap="small" dirty="0" err="1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aplicación</a:t>
            </a:r>
            <a:r>
              <a:rPr lang="en-US" sz="3600" b="1" cap="small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: </a:t>
            </a:r>
            <a:r>
              <a:rPr lang="es-AR" sz="3600" b="1" cap="small" dirty="0" smtClean="0">
                <a:solidFill>
                  <a:srgbClr val="FFFFFF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Ministerio de Salud de la Nación </a:t>
            </a:r>
            <a:endParaRPr lang="es-AR" sz="1200" b="1" cap="smal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1060504" y="-36381"/>
            <a:ext cx="10053000" cy="839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s-AR" sz="3600" b="1" i="0" u="none" strike="noStrike" cap="small" dirty="0" smtClean="0">
                <a:solidFill>
                  <a:schemeClr val="bg1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Funciones de la autoridad de aplicación</a:t>
            </a:r>
            <a:endParaRPr lang="es-AR" sz="3600" b="1" i="0" u="none" strike="noStrike" cap="small" dirty="0">
              <a:solidFill>
                <a:schemeClr val="bg1"/>
              </a:solidFill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183566" y="1913819"/>
            <a:ext cx="2880000" cy="109649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SzPts val="1200"/>
            </a:pPr>
            <a:r>
              <a:rPr lang="es-AR" sz="2000" dirty="0" smtClean="0">
                <a:solidFill>
                  <a:schemeClr val="bg1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 Medium"/>
              </a:rPr>
              <a:t>Normalizar modalidades y condiciones </a:t>
            </a:r>
            <a:endParaRPr lang="es-AR" sz="2000" dirty="0">
              <a:solidFill>
                <a:schemeClr val="bg1"/>
              </a:solidFill>
              <a:latin typeface="Encode Sans Condensed Medium" panose="020B0604020202020204" charset="0"/>
              <a:ea typeface="Encode Sans Condensed"/>
              <a:cs typeface="Encode Sans Condensed"/>
              <a:sym typeface="Encode Sans Condensed Medium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183566" y="2888388"/>
            <a:ext cx="2880000" cy="376641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21900" rIns="121900" bIns="121900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AR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Armonizar y estandarizar requisitos técnicos y condiciones</a:t>
            </a:r>
          </a:p>
          <a:p>
            <a:pPr marR="0"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AR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incluir  en  los registros médicos, los consentimientos informados de la Ley (genéricos) </a:t>
            </a:r>
          </a:p>
          <a:p>
            <a:pPr marR="0"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AR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priorizar la información y su uso  epidemiológico con fin de salud pública .</a:t>
            </a:r>
            <a:endParaRPr lang="es-AR" sz="1800" dirty="0">
              <a:solidFill>
                <a:schemeClr val="bg2"/>
              </a:solidFill>
              <a:latin typeface="Encode Sans Condensed Medium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3191438" y="1913819"/>
            <a:ext cx="2880000" cy="10964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SzPts val="1200"/>
            </a:pPr>
            <a:r>
              <a:rPr lang="es-AR" sz="2000" dirty="0" smtClean="0">
                <a:solidFill>
                  <a:schemeClr val="bg1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 Medium"/>
              </a:rPr>
              <a:t>Definir del cronograma de implementación</a:t>
            </a:r>
            <a:endParaRPr lang="es-AR" sz="2000" dirty="0">
              <a:solidFill>
                <a:schemeClr val="bg1"/>
              </a:solidFill>
              <a:latin typeface="Encode Sans Condensed Medium" panose="020B0604020202020204" charset="0"/>
              <a:ea typeface="Encode Sans Condensed"/>
              <a:cs typeface="Encode Sans Condensed"/>
              <a:sym typeface="Roboto Medium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3207004" y="2888388"/>
            <a:ext cx="2880000" cy="376641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21900" rIns="121900" bIns="121900" anchor="t" anchorCtr="0">
            <a:noAutofit/>
          </a:bodyPr>
          <a:lstStyle/>
          <a:p>
            <a:pPr marL="9525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</a:pPr>
            <a:r>
              <a:rPr lang="es-AR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Asistir a las jurisdicciones en:</a:t>
            </a:r>
          </a:p>
          <a:p>
            <a:pPr marL="342900" lvl="1" indent="-247650">
              <a:lnSpc>
                <a:spcPct val="115000"/>
              </a:lnSpc>
              <a:spcBef>
                <a:spcPts val="3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AR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objetivos</a:t>
            </a:r>
          </a:p>
          <a:p>
            <a:pPr marL="342900" lvl="1" indent="-247650">
              <a:lnSpc>
                <a:spcPct val="115000"/>
              </a:lnSpc>
              <a:spcBef>
                <a:spcPts val="3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AR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logros </a:t>
            </a:r>
          </a:p>
          <a:p>
            <a:pPr marL="342900" lvl="1" indent="-247650">
              <a:lnSpc>
                <a:spcPct val="115000"/>
              </a:lnSpc>
              <a:spcBef>
                <a:spcPts val="3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AR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metas </a:t>
            </a:r>
          </a:p>
          <a:p>
            <a:pPr marL="342900" lvl="1" indent="-247650">
              <a:lnSpc>
                <a:spcPct val="115000"/>
              </a:lnSpc>
              <a:spcBef>
                <a:spcPts val="3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AR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pilotos</a:t>
            </a:r>
          </a:p>
          <a:p>
            <a:pPr marL="342900" lvl="1" indent="-247650">
              <a:lnSpc>
                <a:spcPct val="115000"/>
              </a:lnSpc>
              <a:spcBef>
                <a:spcPts val="3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AR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difusión</a:t>
            </a:r>
          </a:p>
          <a:p>
            <a:pPr marL="342900" lvl="1" indent="-247650">
              <a:lnSpc>
                <a:spcPct val="115000"/>
              </a:lnSpc>
              <a:spcBef>
                <a:spcPts val="3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AR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acceso a las TIC 's </a:t>
            </a:r>
          </a:p>
          <a:p>
            <a:pPr marL="342900" lvl="1" indent="-247650">
              <a:lnSpc>
                <a:spcPct val="115000"/>
              </a:lnSpc>
              <a:spcBef>
                <a:spcPts val="3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AR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capacitación en su uso a todos los actores. 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s-AR" sz="1800" dirty="0">
              <a:solidFill>
                <a:schemeClr val="bg2"/>
              </a:solidFill>
              <a:latin typeface="Encode Sans Condensed Medium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6199310" y="1913819"/>
            <a:ext cx="2880000" cy="10964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SzPts val="1200"/>
            </a:pPr>
            <a:r>
              <a:rPr lang="es-AR" sz="2000" dirty="0" smtClean="0">
                <a:solidFill>
                  <a:schemeClr val="bg1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 Medium"/>
              </a:rPr>
              <a:t>Definir criterios para la fiscalización, autorización y auditoría</a:t>
            </a:r>
            <a:endParaRPr lang="es-AR" sz="2000" dirty="0">
              <a:solidFill>
                <a:schemeClr val="bg1"/>
              </a:solidFill>
              <a:latin typeface="Encode Sans Condensed Medium" panose="020B0604020202020204" charset="0"/>
              <a:ea typeface="Encode Sans Condensed"/>
              <a:cs typeface="Encode Sans Condensed"/>
              <a:sym typeface="Encode Sans Condensed Medium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6199310" y="2888388"/>
            <a:ext cx="2880000" cy="376641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21900" rIns="121900" bIns="12190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AR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Pautas para plataformas, software, programadores y desarrolladores.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AR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Fijar los requisitos mínimos de interoperabilidad para la  atención, prescripción y dispensa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AR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 Requisitos para los registros, plataformas y aplicaciones digitales y su auditoría.</a:t>
            </a:r>
          </a:p>
          <a:p>
            <a:pPr marL="6096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AR" sz="1800" dirty="0">
              <a:solidFill>
                <a:schemeClr val="bg2"/>
              </a:solidFill>
              <a:latin typeface="Encode Sans Condensed Medium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9207182" y="1913819"/>
            <a:ext cx="2880000" cy="10964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>
              <a:lnSpc>
                <a:spcPct val="115000"/>
              </a:lnSpc>
              <a:buSzPts val="1200"/>
            </a:pPr>
            <a:r>
              <a:rPr lang="es-AR" sz="2000" dirty="0" smtClean="0">
                <a:solidFill>
                  <a:schemeClr val="bg1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 Medium"/>
              </a:rPr>
              <a:t>Requisitos para la interoperabilidad</a:t>
            </a:r>
            <a:endParaRPr lang="es-AR" sz="2000" dirty="0">
              <a:solidFill>
                <a:schemeClr val="bg1"/>
              </a:solidFill>
              <a:latin typeface="Encode Sans Condensed Medium" panose="020B0604020202020204" charset="0"/>
              <a:ea typeface="Encode Sans Condensed"/>
              <a:cs typeface="Encode Sans Condensed"/>
              <a:sym typeface="Encode Sans Condensed Medium"/>
            </a:endParaRPr>
          </a:p>
        </p:txBody>
      </p:sp>
      <p:sp>
        <p:nvSpPr>
          <p:cNvPr id="150" name="Google Shape;150;p20"/>
          <p:cNvSpPr/>
          <p:nvPr/>
        </p:nvSpPr>
        <p:spPr>
          <a:xfrm rot="5400000">
            <a:off x="9928312" y="3420905"/>
            <a:ext cx="309373" cy="307467"/>
          </a:xfrm>
          <a:prstGeom prst="rightArrow">
            <a:avLst>
              <a:gd name="adj1" fmla="val 34239"/>
              <a:gd name="adj2" fmla="val 570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AR" sz="1800" b="0" i="0" u="none" strike="noStrike" cap="none" dirty="0">
              <a:solidFill>
                <a:schemeClr val="bg2"/>
              </a:solidFill>
              <a:latin typeface="Encode Sans Condensed Medium" panose="020B0604020202020204" charset="0"/>
              <a:sym typeface="Arial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9084310" y="2888388"/>
            <a:ext cx="3006090" cy="398224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21900" rIns="36000" bIns="121900" anchor="t" anchorCtr="0">
            <a:noAutofit/>
          </a:bodyPr>
          <a:lstStyle/>
          <a:p>
            <a:pPr marL="171450" lvl="0" indent="-171450">
              <a:lnSpc>
                <a:spcPct val="115000"/>
              </a:lnSpc>
              <a:spcBef>
                <a:spcPts val="600"/>
              </a:spcBef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AR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Fomentar la disponibilidad e intercambios con alcance </a:t>
            </a:r>
            <a:r>
              <a:rPr lang="es-AR" sz="1800" dirty="0" err="1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interjurisdiccional</a:t>
            </a:r>
            <a:endParaRPr lang="es-AR" sz="1800" dirty="0" smtClean="0">
              <a:solidFill>
                <a:schemeClr val="bg2"/>
              </a:solidFill>
              <a:latin typeface="Encode Sans Condensed Medium" panose="020B0604020202020204" charset="0"/>
              <a:ea typeface="Encode Sans Condensed"/>
              <a:cs typeface="Encode Sans Condensed"/>
              <a:sym typeface="Encode Sans Condensed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AR" sz="1800" dirty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I</a:t>
            </a:r>
            <a:r>
              <a:rPr lang="es-AR" sz="1800" b="0" i="0" u="none" strike="noStrike" cap="none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ntegrar  los registros médicos</a:t>
            </a:r>
            <a:endParaRPr lang="es-AR" sz="1800" dirty="0" smtClean="0">
              <a:solidFill>
                <a:schemeClr val="bg2"/>
              </a:solidFill>
              <a:latin typeface="Encode Sans Condensed Medium" panose="020B0604020202020204" charset="0"/>
              <a:ea typeface="Encode Sans Condensed"/>
              <a:cs typeface="Encode Sans Condensed"/>
              <a:sym typeface="Encode Sans Condensed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AR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Fijar estándares y otros datos mínimos para su validez en todo el país.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AR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Garantizar seguridad, integridad e inalterabilidad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Encode Sans Condensed"/>
              <a:buChar char="●"/>
            </a:pPr>
            <a:r>
              <a:rPr lang="es-AR" sz="1800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Implementar un sistema de telesalud de alcance federal.</a:t>
            </a:r>
            <a:endParaRPr lang="es-AR" sz="1800" b="0" i="0" u="none" strike="noStrike" cap="none" dirty="0">
              <a:solidFill>
                <a:schemeClr val="bg2"/>
              </a:solidFill>
              <a:latin typeface="Encode Sans Condensed Medium" panose="020B0604020202020204" charset="0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1003338"/>
            <a:ext cx="12065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74650" algn="ctr">
              <a:spcBef>
                <a:spcPts val="1000"/>
              </a:spcBef>
              <a:buClrTx/>
              <a:buSzPts val="2300"/>
              <a:buFont typeface="Encode Sans Condensed"/>
              <a:buAutoNum type="alphaLcParenR"/>
            </a:pPr>
            <a:r>
              <a:rPr lang="es-AR" sz="2400" b="1" dirty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Diseñar y planificar las políticas de implementación, normalización </a:t>
            </a:r>
            <a:r>
              <a:rPr lang="es-AR" sz="2400" b="1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e interoperabilidad </a:t>
            </a:r>
            <a:r>
              <a:rPr lang="es-AR" sz="2400" b="1" dirty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para implementar </a:t>
            </a:r>
            <a:r>
              <a:rPr lang="es-AR" sz="2400" b="1" dirty="0" smtClean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la </a:t>
            </a:r>
            <a:r>
              <a:rPr lang="es-AR" sz="2400" b="1" dirty="0">
                <a:solidFill>
                  <a:schemeClr val="bg2"/>
                </a:solidFill>
                <a:latin typeface="Encode Sans Condensed Medium" panose="020B0604020202020204" charset="0"/>
                <a:ea typeface="Encode Sans Condensed"/>
                <a:cs typeface="Encode Sans Condensed"/>
                <a:sym typeface="Encode Sans Condensed"/>
              </a:rPr>
              <a:t>receta digital o electrónica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2066</Words>
  <Application>Microsoft Office PowerPoint</Application>
  <PresentationFormat>Panorámica</PresentationFormat>
  <Paragraphs>207</Paragraphs>
  <Slides>17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Oswald</vt:lpstr>
      <vt:lpstr>Calibri</vt:lpstr>
      <vt:lpstr>Roboto Medium</vt:lpstr>
      <vt:lpstr>Encode Sans Condensed</vt:lpstr>
      <vt:lpstr>Lato</vt:lpstr>
      <vt:lpstr>Arial</vt:lpstr>
      <vt:lpstr>Source Code Pro</vt:lpstr>
      <vt:lpstr>Encode Sans Condensed Medium</vt:lpstr>
      <vt:lpstr>Source Code Pro ExtraLight</vt:lpstr>
      <vt:lpstr>Diseño personalizado</vt:lpstr>
      <vt:lpstr>Modern Writer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Exigencias y responsabilidades en relación a las plataformas</vt:lpstr>
      <vt:lpstr>Acceso a receta y firma digital </vt:lpstr>
      <vt:lpstr>Obligaciones de los profesionales de la salud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Sonia Gabriela Tarragona</dc:creator>
  <cp:lastModifiedBy>Sonia Gabriela Tarragona</cp:lastModifiedBy>
  <cp:revision>60</cp:revision>
  <dcterms:modified xsi:type="dcterms:W3CDTF">2022-10-04T10:35:05Z</dcterms:modified>
</cp:coreProperties>
</file>