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9" r:id="rId12"/>
    <p:sldId id="272" r:id="rId13"/>
    <p:sldId id="273" r:id="rId14"/>
    <p:sldId id="274" r:id="rId15"/>
    <p:sldId id="280" r:id="rId16"/>
    <p:sldId id="275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 Medium" panose="020B0604020202020204" charset="0"/>
      <p:regular r:id="rId24"/>
      <p:bold r:id="rId25"/>
      <p:italic r:id="rId26"/>
      <p:boldItalic r:id="rId27"/>
    </p:embeddedFont>
    <p:embeddedFont>
      <p:font typeface="Encode Sans" panose="020B0604020202020204" charset="0"/>
      <p:regular r:id="rId28"/>
      <p:bold r:id="rId29"/>
    </p:embeddedFont>
    <p:embeddedFont>
      <p:font typeface="Encode Sans Condensed" panose="020B0604020202020204" charset="0"/>
      <p:regular r:id="rId30"/>
      <p:bold r:id="rId31"/>
    </p:embeddedFont>
    <p:embeddedFont>
      <p:font typeface="Lato" panose="020B0604020202020204" charset="0"/>
      <p:regular r:id="rId32"/>
      <p:bold r:id="rId33"/>
      <p:italic r:id="rId34"/>
      <p:boldItalic r:id="rId35"/>
    </p:embeddedFont>
    <p:embeddedFont>
      <p:font typeface="Source Code Pro" panose="020B0604020202020204" charset="0"/>
      <p:regular r:id="rId36"/>
      <p:bold r:id="rId37"/>
      <p:italic r:id="rId38"/>
      <p:boldItalic r:id="rId39"/>
    </p:embeddedFont>
    <p:embeddedFont>
      <p:font typeface="Source Code Pro ExtraLight" panose="020B0604020202020204" charset="0"/>
      <p:regular r:id="rId40"/>
      <p:bold r:id="rId41"/>
      <p:italic r:id="rId42"/>
      <p:boldItalic r:id="rId43"/>
    </p:embeddedFont>
    <p:embeddedFont>
      <p:font typeface="Roboto" panose="020B0604020202020204" charset="0"/>
      <p:regular r:id="rId44"/>
      <p:bold r:id="rId45"/>
      <p:italic r:id="rId46"/>
      <p:boldItalic r:id="rId47"/>
    </p:embeddedFont>
    <p:embeddedFont>
      <p:font typeface="Encode Sans Condensed Medium" panose="020B0604020202020204" charset="0"/>
      <p:regular r:id="rId48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  <p15:guide id="3" orient="horz" pos="72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6" roundtripDataSignature="AMtx7mgd7wNWP2RTPrwuBFcct00Wqtij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36" autoAdjust="0"/>
  </p:normalViewPr>
  <p:slideViewPr>
    <p:cSldViewPr snapToGrid="0">
      <p:cViewPr varScale="1">
        <p:scale>
          <a:sx n="64" d="100"/>
          <a:sy n="64" d="100"/>
        </p:scale>
        <p:origin x="1320" y="67"/>
      </p:cViewPr>
      <p:guideLst>
        <p:guide orient="horz" pos="2160"/>
        <p:guide pos="3840"/>
        <p:guide orient="horz" pos="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font" Target="fonts/font29.fntdata"/><Relationship Id="rId56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59" Type="http://schemas.openxmlformats.org/officeDocument/2006/relationships/theme" Target="theme/theme1.xml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font" Target="fonts/font30.fntdata"/><Relationship Id="rId57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12117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8413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42fc83013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42fc83013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Aquí</a:t>
            </a:r>
            <a:r>
              <a:rPr lang="en-US" dirty="0"/>
              <a:t> se </a:t>
            </a:r>
            <a:r>
              <a:rPr lang="en-US" dirty="0" err="1"/>
              <a:t>muestran</a:t>
            </a:r>
            <a:r>
              <a:rPr lang="en-US" dirty="0"/>
              <a:t> con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detalle</a:t>
            </a:r>
            <a:r>
              <a:rPr lang="en-US" dirty="0"/>
              <a:t> </a:t>
            </a:r>
            <a:r>
              <a:rPr lang="en-US" dirty="0" err="1"/>
              <a:t>cuáles</a:t>
            </a:r>
            <a:r>
              <a:rPr lang="en-US" dirty="0"/>
              <a:t> </a:t>
            </a:r>
            <a:r>
              <a:rPr lang="en-US" dirty="0" err="1"/>
              <a:t>serán</a:t>
            </a:r>
            <a:r>
              <a:rPr lang="en-US" dirty="0"/>
              <a:t> las </a:t>
            </a:r>
            <a:r>
              <a:rPr lang="en-US" dirty="0" err="1"/>
              <a:t>funciones</a:t>
            </a:r>
            <a:r>
              <a:rPr lang="en-US" dirty="0"/>
              <a:t> que </a:t>
            </a:r>
            <a:r>
              <a:rPr lang="en-US" dirty="0" err="1"/>
              <a:t>estarán</a:t>
            </a:r>
            <a:r>
              <a:rPr lang="en-US" dirty="0"/>
              <a:t> a cargo del </a:t>
            </a:r>
            <a:r>
              <a:rPr lang="en-US" dirty="0" err="1"/>
              <a:t>Ministerio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autoridad</a:t>
            </a:r>
            <a:r>
              <a:rPr lang="en-US" dirty="0"/>
              <a:t> de </a:t>
            </a:r>
            <a:r>
              <a:rPr lang="en-US" dirty="0" err="1"/>
              <a:t>aplicación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7517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42fc83013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42fc83013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Aquí</a:t>
            </a:r>
            <a:r>
              <a:rPr lang="en-US" dirty="0"/>
              <a:t> se </a:t>
            </a:r>
            <a:r>
              <a:rPr lang="en-US" dirty="0" err="1"/>
              <a:t>muestran</a:t>
            </a:r>
            <a:r>
              <a:rPr lang="en-US" dirty="0"/>
              <a:t> con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detalle</a:t>
            </a:r>
            <a:r>
              <a:rPr lang="en-US" dirty="0"/>
              <a:t> </a:t>
            </a:r>
            <a:r>
              <a:rPr lang="en-US" dirty="0" err="1"/>
              <a:t>cuáles</a:t>
            </a:r>
            <a:r>
              <a:rPr lang="en-US" dirty="0"/>
              <a:t> </a:t>
            </a:r>
            <a:r>
              <a:rPr lang="en-US" dirty="0" err="1"/>
              <a:t>serán</a:t>
            </a:r>
            <a:r>
              <a:rPr lang="en-US" dirty="0"/>
              <a:t> las </a:t>
            </a:r>
            <a:r>
              <a:rPr lang="en-US" dirty="0" err="1"/>
              <a:t>funciones</a:t>
            </a:r>
            <a:r>
              <a:rPr lang="en-US" dirty="0"/>
              <a:t> que </a:t>
            </a:r>
            <a:r>
              <a:rPr lang="en-US" dirty="0" err="1"/>
              <a:t>estarán</a:t>
            </a:r>
            <a:r>
              <a:rPr lang="en-US" dirty="0"/>
              <a:t> a cargo del </a:t>
            </a:r>
            <a:r>
              <a:rPr lang="en-US" dirty="0" err="1"/>
              <a:t>Ministerio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autoridad</a:t>
            </a:r>
            <a:r>
              <a:rPr lang="en-US" dirty="0"/>
              <a:t> de </a:t>
            </a:r>
            <a:r>
              <a:rPr lang="en-US" dirty="0" err="1"/>
              <a:t>aplicación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2145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42fc830137_0_2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42fc830137_0_2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 err="1">
                <a:solidFill>
                  <a:srgbClr val="273C42"/>
                </a:solidFill>
              </a:rPr>
              <a:t>VENTA</a:t>
            </a:r>
            <a:r>
              <a:rPr lang="en-US" sz="1000" b="1" dirty="0">
                <a:solidFill>
                  <a:srgbClr val="273C42"/>
                </a:solidFill>
              </a:rPr>
              <a:t> DE </a:t>
            </a:r>
            <a:r>
              <a:rPr lang="en-US" sz="1000" b="1" dirty="0" err="1">
                <a:solidFill>
                  <a:srgbClr val="273C42"/>
                </a:solidFill>
              </a:rPr>
              <a:t>MEDICAMENTOS</a:t>
            </a:r>
            <a:r>
              <a:rPr lang="en-US" sz="1000" b="1" dirty="0">
                <a:solidFill>
                  <a:srgbClr val="273C42"/>
                </a:solidFill>
              </a:rPr>
              <a:t> A </a:t>
            </a:r>
            <a:r>
              <a:rPr lang="en-US" sz="1000" b="1" dirty="0" err="1">
                <a:solidFill>
                  <a:srgbClr val="273C42"/>
                </a:solidFill>
              </a:rPr>
              <a:t>TRAVÉS</a:t>
            </a:r>
            <a:r>
              <a:rPr lang="en-US" sz="1000" b="1" dirty="0">
                <a:solidFill>
                  <a:srgbClr val="273C42"/>
                </a:solidFill>
              </a:rPr>
              <a:t> DE </a:t>
            </a:r>
            <a:r>
              <a:rPr lang="en-US" sz="1000" b="1" dirty="0" err="1">
                <a:solidFill>
                  <a:srgbClr val="273C42"/>
                </a:solidFill>
              </a:rPr>
              <a:t>PLATAFORMAS</a:t>
            </a:r>
            <a:r>
              <a:rPr lang="en-US" sz="1000" b="1" dirty="0">
                <a:solidFill>
                  <a:srgbClr val="273C42"/>
                </a:solidFill>
              </a:rPr>
              <a:t> </a:t>
            </a:r>
            <a:endParaRPr sz="1000" b="1" dirty="0">
              <a:solidFill>
                <a:srgbClr val="273C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farmacias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podrán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expender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medicamentos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venta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libre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páginas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web </a:t>
            </a:r>
            <a:r>
              <a:rPr lang="en-US" sz="1000" b="1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sz="1000" b="1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sz="1000" b="1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cumplan</a:t>
            </a:r>
            <a:r>
              <a:rPr lang="en-US" sz="1000" b="1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000" b="1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sz="1000" b="1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1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000" b="1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1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requisitos</a:t>
            </a:r>
            <a:r>
              <a:rPr lang="en-US" sz="1000" b="1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000" b="1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000" b="1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1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000" dirty="0">
              <a:solidFill>
                <a:srgbClr val="273C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pedidos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medicamentos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venta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libre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realizarán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directamente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farmacia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sitio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web que la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farmacia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tenga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habilitado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fin. 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intervención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farmacéutico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deberá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interactuar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el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compra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fin de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garantizar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asesoramiento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personalizado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remitirle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correcto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entregas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deberán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dentro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del radio de la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habilitación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RACIONAL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: El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farmacéutico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deberá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valorar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pertinencia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o no de la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dispensa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especialmente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ante solicitudes de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cantidades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excedan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usadas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tratamientos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habituales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peticiones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frecuentes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reiteradas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indiquen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posibilidad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de mal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abuso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. No se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permitirá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acopio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medicamentos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depósitos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intermediarios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distribución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zonificada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medicamentos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deberán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salir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farmacias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000" dirty="0">
              <a:solidFill>
                <a:srgbClr val="273C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Deberán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informar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listado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medicamentos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disponibles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venta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libre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autorizada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ANMAT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. Se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deberá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informar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proporcionar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fotografía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envase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secundario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producto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farmacéutico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producto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farmacéutico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principio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activo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forma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farmacéutica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dosis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forma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farmacéutica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precios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costo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envío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estimado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entrega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datos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farmacia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permita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comunicación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directa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efectiva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000" dirty="0">
              <a:solidFill>
                <a:srgbClr val="273C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sitio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web que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ofrezca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medicamentos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deberá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ser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accesible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de forma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permanente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fácil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directa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gratuita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000" dirty="0">
              <a:solidFill>
                <a:srgbClr val="273C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deberán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informar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períodos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vacaciones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cierre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estará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disponible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servicio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datos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pag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web de la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autoridad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sanitaria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supervisora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y enlace al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sitio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web de las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autoridades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jurisdiccionales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, al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sitio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web de la RED DE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TELESALUD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y de la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ANMAT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000" dirty="0">
              <a:solidFill>
                <a:srgbClr val="273C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transporte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entrega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medicamentos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farmacia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el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domicilio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usuario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responsabilidad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farmacia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deberá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asegurar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el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medicamento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sufra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ninguna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alteración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merma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calidad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Quedará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prohibido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ofrecimiento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o enlace al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autodiagnóstico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automedicación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induzca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a error 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engaño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que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favorezca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producto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el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irracional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medicamentos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900" dirty="0">
              <a:solidFill>
                <a:srgbClr val="273C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Y las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pag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web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tendrán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asegurar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accesibilidad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contenido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para personas con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discapacidad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dirty="0">
              <a:solidFill>
                <a:srgbClr val="273C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ANMAT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deberá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aprobar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Códigos</a:t>
            </a:r>
            <a:r>
              <a:rPr lang="en-US" sz="1000" dirty="0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dirty="0" err="1">
                <a:solidFill>
                  <a:srgbClr val="273C42"/>
                </a:solidFill>
                <a:latin typeface="Calibri"/>
                <a:ea typeface="Calibri"/>
                <a:cs typeface="Calibri"/>
                <a:sym typeface="Calibri"/>
              </a:rPr>
              <a:t>conducta</a:t>
            </a:r>
            <a:endParaRPr sz="1000" dirty="0">
              <a:solidFill>
                <a:srgbClr val="273C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273C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73C42"/>
                </a:solidFill>
              </a:rPr>
              <a:t> </a:t>
            </a:r>
            <a:endParaRPr dirty="0">
              <a:solidFill>
                <a:srgbClr val="273C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73C42"/>
                </a:solidFill>
              </a:rPr>
              <a:t> </a:t>
            </a:r>
            <a:endParaRPr dirty="0">
              <a:solidFill>
                <a:srgbClr val="273C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23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fddb88d760_0_1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fddb88d760_0_1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 err="1">
                <a:solidFill>
                  <a:srgbClr val="273C42"/>
                </a:solidFill>
              </a:rPr>
              <a:t>VENTA</a:t>
            </a:r>
            <a:r>
              <a:rPr lang="en-US" sz="1000" b="1" dirty="0">
                <a:solidFill>
                  <a:srgbClr val="273C42"/>
                </a:solidFill>
              </a:rPr>
              <a:t> DE </a:t>
            </a:r>
            <a:r>
              <a:rPr lang="en-US" sz="1000" b="1" dirty="0" err="1">
                <a:solidFill>
                  <a:srgbClr val="273C42"/>
                </a:solidFill>
              </a:rPr>
              <a:t>MEDICAMENTOS</a:t>
            </a:r>
            <a:r>
              <a:rPr lang="en-US" sz="1000" b="1" dirty="0">
                <a:solidFill>
                  <a:srgbClr val="273C42"/>
                </a:solidFill>
              </a:rPr>
              <a:t> A </a:t>
            </a:r>
            <a:r>
              <a:rPr lang="en-US" sz="1000" b="1" dirty="0" err="1">
                <a:solidFill>
                  <a:srgbClr val="273C42"/>
                </a:solidFill>
              </a:rPr>
              <a:t>TRAVÉS</a:t>
            </a:r>
            <a:r>
              <a:rPr lang="en-US" sz="1000" b="1" dirty="0">
                <a:solidFill>
                  <a:srgbClr val="273C42"/>
                </a:solidFill>
              </a:rPr>
              <a:t> DE </a:t>
            </a:r>
            <a:r>
              <a:rPr lang="en-US" sz="1000" b="1" dirty="0" err="1">
                <a:solidFill>
                  <a:srgbClr val="273C42"/>
                </a:solidFill>
              </a:rPr>
              <a:t>PLATAFORMAS</a:t>
            </a:r>
            <a:r>
              <a:rPr lang="en-US" sz="1000" b="1" dirty="0">
                <a:solidFill>
                  <a:srgbClr val="273C42"/>
                </a:solidFill>
              </a:rPr>
              <a:t> </a:t>
            </a:r>
            <a:endParaRPr sz="1000" b="1" dirty="0">
              <a:solidFill>
                <a:srgbClr val="273C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73C42"/>
                </a:solidFill>
              </a:rPr>
              <a:t>La web del </a:t>
            </a:r>
            <a:r>
              <a:rPr lang="en-US" sz="1000" dirty="0" err="1">
                <a:solidFill>
                  <a:srgbClr val="273C42"/>
                </a:solidFill>
              </a:rPr>
              <a:t>MSAL</a:t>
            </a:r>
            <a:r>
              <a:rPr lang="en-US" sz="1000" dirty="0">
                <a:solidFill>
                  <a:srgbClr val="273C42"/>
                </a:solidFill>
              </a:rPr>
              <a:t> y las de las </a:t>
            </a:r>
            <a:r>
              <a:rPr lang="en-US" sz="1000" dirty="0" err="1">
                <a:solidFill>
                  <a:srgbClr val="273C42"/>
                </a:solidFill>
              </a:rPr>
              <a:t>autoridades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sanitarias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jurisdiccionales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deberán</a:t>
            </a:r>
            <a:r>
              <a:rPr lang="en-US" sz="1000" dirty="0">
                <a:solidFill>
                  <a:srgbClr val="273C42"/>
                </a:solidFill>
              </a:rPr>
              <a:t>:</a:t>
            </a:r>
            <a:endParaRPr sz="1000" dirty="0">
              <a:solidFill>
                <a:srgbClr val="273C4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rgbClr val="273C42"/>
                </a:solidFill>
              </a:rPr>
              <a:t>Disponer</a:t>
            </a:r>
            <a:r>
              <a:rPr lang="en-US" sz="1000" dirty="0">
                <a:solidFill>
                  <a:srgbClr val="273C42"/>
                </a:solidFill>
              </a:rPr>
              <a:t> enlaces de </a:t>
            </a:r>
            <a:r>
              <a:rPr lang="en-US" sz="1000" dirty="0" err="1">
                <a:solidFill>
                  <a:srgbClr val="273C42"/>
                </a:solidFill>
              </a:rPr>
              <a:t>hipertexto</a:t>
            </a:r>
            <a:r>
              <a:rPr lang="en-US" sz="1000" dirty="0">
                <a:solidFill>
                  <a:srgbClr val="273C42"/>
                </a:solidFill>
              </a:rPr>
              <a:t> a </a:t>
            </a:r>
            <a:r>
              <a:rPr lang="en-US" sz="1000" dirty="0" err="1">
                <a:solidFill>
                  <a:srgbClr val="273C42"/>
                </a:solidFill>
              </a:rPr>
              <a:t>sitios</a:t>
            </a:r>
            <a:r>
              <a:rPr lang="en-US" sz="1000" dirty="0">
                <a:solidFill>
                  <a:srgbClr val="273C42"/>
                </a:solidFill>
              </a:rPr>
              <a:t> web de las </a:t>
            </a:r>
            <a:r>
              <a:rPr lang="en-US" sz="1000" dirty="0" err="1">
                <a:solidFill>
                  <a:srgbClr val="273C42"/>
                </a:solidFill>
              </a:rPr>
              <a:t>provincias</a:t>
            </a:r>
            <a:r>
              <a:rPr lang="en-US" sz="1000" dirty="0">
                <a:solidFill>
                  <a:srgbClr val="273C42"/>
                </a:solidFill>
              </a:rPr>
              <a:t> y de la </a:t>
            </a:r>
            <a:r>
              <a:rPr lang="en-US" sz="1000" dirty="0" err="1">
                <a:solidFill>
                  <a:srgbClr val="273C42"/>
                </a:solidFill>
              </a:rPr>
              <a:t>autoridad</a:t>
            </a:r>
            <a:r>
              <a:rPr lang="en-US" sz="1000" dirty="0">
                <a:solidFill>
                  <a:srgbClr val="273C42"/>
                </a:solidFill>
              </a:rPr>
              <a:t> sanitaria </a:t>
            </a:r>
            <a:r>
              <a:rPr lang="en-US" sz="1000" dirty="0" err="1">
                <a:solidFill>
                  <a:srgbClr val="273C42"/>
                </a:solidFill>
              </a:rPr>
              <a:t>nacional</a:t>
            </a:r>
            <a:r>
              <a:rPr lang="en-US" sz="1000" dirty="0">
                <a:solidFill>
                  <a:srgbClr val="273C42"/>
                </a:solidFill>
              </a:rPr>
              <a:t> con las </a:t>
            </a:r>
            <a:r>
              <a:rPr lang="en-US" sz="1000" dirty="0" err="1">
                <a:solidFill>
                  <a:srgbClr val="273C42"/>
                </a:solidFill>
              </a:rPr>
              <a:t>listas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actualizadas</a:t>
            </a:r>
            <a:r>
              <a:rPr lang="en-US" sz="1000" dirty="0">
                <a:solidFill>
                  <a:srgbClr val="273C42"/>
                </a:solidFill>
              </a:rPr>
              <a:t> de las </a:t>
            </a:r>
            <a:r>
              <a:rPr lang="en-US" sz="1000" dirty="0" err="1">
                <a:solidFill>
                  <a:srgbClr val="273C42"/>
                </a:solidFill>
              </a:rPr>
              <a:t>farmacias</a:t>
            </a:r>
            <a:r>
              <a:rPr lang="en-US" sz="1000" dirty="0">
                <a:solidFill>
                  <a:srgbClr val="273C42"/>
                </a:solidFill>
              </a:rPr>
              <a:t> que </a:t>
            </a:r>
            <a:r>
              <a:rPr lang="en-US" sz="1000" dirty="0" err="1">
                <a:solidFill>
                  <a:srgbClr val="273C42"/>
                </a:solidFill>
              </a:rPr>
              <a:t>hacen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ventas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por</a:t>
            </a:r>
            <a:r>
              <a:rPr lang="en-US" sz="1000" dirty="0">
                <a:solidFill>
                  <a:srgbClr val="273C42"/>
                </a:solidFill>
              </a:rPr>
              <a:t> web.</a:t>
            </a:r>
            <a:endParaRPr sz="1000" dirty="0">
              <a:solidFill>
                <a:srgbClr val="273C4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rgbClr val="273C42"/>
                </a:solidFill>
              </a:rPr>
              <a:t>Listado</a:t>
            </a:r>
            <a:r>
              <a:rPr lang="en-US" sz="1000" dirty="0">
                <a:solidFill>
                  <a:srgbClr val="273C42"/>
                </a:solidFill>
              </a:rPr>
              <a:t> de </a:t>
            </a:r>
            <a:r>
              <a:rPr lang="en-US" sz="1000" dirty="0" err="1">
                <a:solidFill>
                  <a:srgbClr val="273C42"/>
                </a:solidFill>
              </a:rPr>
              <a:t>medicamentos</a:t>
            </a:r>
            <a:r>
              <a:rPr lang="en-US" sz="1000" dirty="0">
                <a:solidFill>
                  <a:srgbClr val="273C42"/>
                </a:solidFill>
              </a:rPr>
              <a:t> no </a:t>
            </a:r>
            <a:r>
              <a:rPr lang="en-US" sz="1000" dirty="0" err="1">
                <a:solidFill>
                  <a:srgbClr val="273C42"/>
                </a:solidFill>
              </a:rPr>
              <a:t>sujetos</a:t>
            </a:r>
            <a:r>
              <a:rPr lang="en-US" sz="1000" dirty="0">
                <a:solidFill>
                  <a:srgbClr val="273C42"/>
                </a:solidFill>
              </a:rPr>
              <a:t> a </a:t>
            </a:r>
            <a:r>
              <a:rPr lang="en-US" sz="1000" dirty="0" err="1">
                <a:solidFill>
                  <a:srgbClr val="273C42"/>
                </a:solidFill>
              </a:rPr>
              <a:t>prescripción</a:t>
            </a:r>
            <a:r>
              <a:rPr lang="en-US" sz="1000" dirty="0">
                <a:solidFill>
                  <a:srgbClr val="273C42"/>
                </a:solidFill>
              </a:rPr>
              <a:t> para </a:t>
            </a:r>
            <a:r>
              <a:rPr lang="en-US" sz="1000" dirty="0" err="1">
                <a:solidFill>
                  <a:srgbClr val="273C42"/>
                </a:solidFill>
              </a:rPr>
              <a:t>los</a:t>
            </a:r>
            <a:r>
              <a:rPr lang="en-US" sz="1000" dirty="0">
                <a:solidFill>
                  <a:srgbClr val="273C42"/>
                </a:solidFill>
              </a:rPr>
              <a:t> que </a:t>
            </a:r>
            <a:r>
              <a:rPr lang="en-US" sz="1000" dirty="0" err="1">
                <a:solidFill>
                  <a:srgbClr val="273C42"/>
                </a:solidFill>
              </a:rPr>
              <a:t>ANMAT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estableció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limitaciones</a:t>
            </a:r>
            <a:r>
              <a:rPr lang="en-US" sz="1000" dirty="0">
                <a:solidFill>
                  <a:srgbClr val="273C42"/>
                </a:solidFill>
              </a:rPr>
              <a:t> para la </a:t>
            </a:r>
            <a:r>
              <a:rPr lang="en-US" sz="1000" dirty="0" err="1">
                <a:solidFill>
                  <a:srgbClr val="273C42"/>
                </a:solidFill>
              </a:rPr>
              <a:t>venta</a:t>
            </a:r>
            <a:r>
              <a:rPr lang="en-US" sz="1000" dirty="0">
                <a:solidFill>
                  <a:srgbClr val="273C42"/>
                </a:solidFill>
              </a:rPr>
              <a:t> a </a:t>
            </a:r>
            <a:r>
              <a:rPr lang="en-US" sz="1000" dirty="0" err="1">
                <a:solidFill>
                  <a:srgbClr val="273C42"/>
                </a:solidFill>
              </a:rPr>
              <a:t>distancia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en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sitios</a:t>
            </a:r>
            <a:r>
              <a:rPr lang="en-US" sz="1000" dirty="0">
                <a:solidFill>
                  <a:srgbClr val="273C42"/>
                </a:solidFill>
              </a:rPr>
              <a:t> web </a:t>
            </a:r>
            <a:r>
              <a:rPr lang="en-US" sz="1000" dirty="0" err="1">
                <a:solidFill>
                  <a:srgbClr val="273C42"/>
                </a:solidFill>
              </a:rPr>
              <a:t>por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su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potencial</a:t>
            </a:r>
            <a:r>
              <a:rPr lang="en-US" sz="1000" dirty="0">
                <a:solidFill>
                  <a:srgbClr val="273C42"/>
                </a:solidFill>
              </a:rPr>
              <a:t> mal </a:t>
            </a:r>
            <a:r>
              <a:rPr lang="en-US" sz="1000" dirty="0" err="1">
                <a:solidFill>
                  <a:srgbClr val="273C42"/>
                </a:solidFill>
              </a:rPr>
              <a:t>uso</a:t>
            </a:r>
            <a:r>
              <a:rPr lang="en-US" sz="1000" dirty="0">
                <a:solidFill>
                  <a:srgbClr val="273C42"/>
                </a:solidFill>
              </a:rPr>
              <a:t>.</a:t>
            </a:r>
            <a:endParaRPr sz="1000" dirty="0">
              <a:solidFill>
                <a:srgbClr val="273C4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273C42"/>
                </a:solidFill>
              </a:rPr>
              <a:t>Enlaces al </a:t>
            </a:r>
            <a:r>
              <a:rPr lang="en-US" sz="1000" dirty="0" err="1">
                <a:solidFill>
                  <a:srgbClr val="273C42"/>
                </a:solidFill>
              </a:rPr>
              <a:t>sitio</a:t>
            </a:r>
            <a:r>
              <a:rPr lang="en-US" sz="1000" dirty="0">
                <a:solidFill>
                  <a:srgbClr val="273C42"/>
                </a:solidFill>
              </a:rPr>
              <a:t> web de la RED DE </a:t>
            </a:r>
            <a:r>
              <a:rPr lang="en-US" sz="1000" dirty="0" err="1">
                <a:solidFill>
                  <a:srgbClr val="273C42"/>
                </a:solidFill>
              </a:rPr>
              <a:t>TELESALUD</a:t>
            </a:r>
            <a:r>
              <a:rPr lang="en-US" sz="1000" dirty="0">
                <a:solidFill>
                  <a:srgbClr val="273C42"/>
                </a:solidFill>
              </a:rPr>
              <a:t> y de la </a:t>
            </a:r>
            <a:r>
              <a:rPr lang="en-US" sz="1000" dirty="0" err="1">
                <a:solidFill>
                  <a:srgbClr val="273C42"/>
                </a:solidFill>
              </a:rPr>
              <a:t>ANMAT</a:t>
            </a:r>
            <a:r>
              <a:rPr lang="en-US" sz="1000" dirty="0">
                <a:solidFill>
                  <a:srgbClr val="273C42"/>
                </a:solidFill>
              </a:rPr>
              <a:t> con </a:t>
            </a:r>
            <a:r>
              <a:rPr lang="en-US" sz="1000" dirty="0" err="1">
                <a:solidFill>
                  <a:srgbClr val="273C42"/>
                </a:solidFill>
              </a:rPr>
              <a:t>información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sobre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venta</a:t>
            </a:r>
            <a:r>
              <a:rPr lang="en-US" sz="1000" dirty="0">
                <a:solidFill>
                  <a:srgbClr val="273C42"/>
                </a:solidFill>
              </a:rPr>
              <a:t> a </a:t>
            </a:r>
            <a:r>
              <a:rPr lang="en-US" sz="1000" dirty="0" err="1">
                <a:solidFill>
                  <a:srgbClr val="273C42"/>
                </a:solidFill>
              </a:rPr>
              <a:t>distancia</a:t>
            </a:r>
            <a:r>
              <a:rPr lang="en-US" sz="1000" dirty="0">
                <a:solidFill>
                  <a:srgbClr val="273C42"/>
                </a:solidFill>
              </a:rPr>
              <a:t> de </a:t>
            </a:r>
            <a:r>
              <a:rPr lang="en-US" sz="1000" dirty="0" err="1">
                <a:solidFill>
                  <a:srgbClr val="273C42"/>
                </a:solidFill>
              </a:rPr>
              <a:t>medicamentos</a:t>
            </a:r>
            <a:r>
              <a:rPr lang="en-US" sz="1000" dirty="0">
                <a:solidFill>
                  <a:srgbClr val="273C42"/>
                </a:solidFill>
              </a:rPr>
              <a:t>.</a:t>
            </a:r>
            <a:endParaRPr sz="1000" dirty="0">
              <a:solidFill>
                <a:srgbClr val="273C4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rgbClr val="273C42"/>
                </a:solidFill>
              </a:rPr>
              <a:t>Información</a:t>
            </a:r>
            <a:r>
              <a:rPr lang="en-US" sz="1000" dirty="0">
                <a:solidFill>
                  <a:srgbClr val="273C42"/>
                </a:solidFill>
              </a:rPr>
              <a:t> de </a:t>
            </a:r>
            <a:r>
              <a:rPr lang="en-US" sz="1000" dirty="0" err="1">
                <a:solidFill>
                  <a:srgbClr val="273C42"/>
                </a:solidFill>
              </a:rPr>
              <a:t>carácter</a:t>
            </a:r>
            <a:r>
              <a:rPr lang="en-US" sz="1000" dirty="0">
                <a:solidFill>
                  <a:srgbClr val="273C42"/>
                </a:solidFill>
              </a:rPr>
              <a:t> general </a:t>
            </a:r>
            <a:r>
              <a:rPr lang="en-US" sz="1000" dirty="0" err="1">
                <a:solidFill>
                  <a:srgbClr val="273C42"/>
                </a:solidFill>
              </a:rPr>
              <a:t>sobre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los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riesgos</a:t>
            </a:r>
            <a:r>
              <a:rPr lang="en-US" sz="1000" dirty="0">
                <a:solidFill>
                  <a:srgbClr val="273C42"/>
                </a:solidFill>
              </a:rPr>
              <a:t> de </a:t>
            </a:r>
            <a:r>
              <a:rPr lang="en-US" sz="1000" dirty="0" err="1">
                <a:solidFill>
                  <a:srgbClr val="273C42"/>
                </a:solidFill>
              </a:rPr>
              <a:t>medicamentos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dispensados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ilegalmente</a:t>
            </a:r>
            <a:r>
              <a:rPr lang="en-US" sz="1000" dirty="0">
                <a:solidFill>
                  <a:srgbClr val="273C42"/>
                </a:solidFill>
              </a:rPr>
              <a:t> al </a:t>
            </a:r>
            <a:r>
              <a:rPr lang="en-US" sz="1000" dirty="0" err="1">
                <a:solidFill>
                  <a:srgbClr val="273C42"/>
                </a:solidFill>
              </a:rPr>
              <a:t>público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mediante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TICs</a:t>
            </a:r>
            <a:r>
              <a:rPr lang="en-US" sz="1000" dirty="0">
                <a:solidFill>
                  <a:srgbClr val="273C42"/>
                </a:solidFill>
              </a:rPr>
              <a:t>.</a:t>
            </a:r>
            <a:endParaRPr sz="1000" dirty="0">
              <a:solidFill>
                <a:srgbClr val="273C42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rgbClr val="273C42"/>
                </a:solidFill>
              </a:rPr>
              <a:t>Información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sobre</a:t>
            </a:r>
            <a:r>
              <a:rPr lang="en-US" sz="1000" dirty="0">
                <a:solidFill>
                  <a:srgbClr val="273C42"/>
                </a:solidFill>
              </a:rPr>
              <a:t> la </a:t>
            </a:r>
            <a:r>
              <a:rPr lang="en-US" sz="1000" dirty="0" err="1">
                <a:solidFill>
                  <a:srgbClr val="273C42"/>
                </a:solidFill>
              </a:rPr>
              <a:t>legislación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nacional</a:t>
            </a:r>
            <a:r>
              <a:rPr lang="en-US" sz="1000" dirty="0">
                <a:solidFill>
                  <a:srgbClr val="273C42"/>
                </a:solidFill>
              </a:rPr>
              <a:t> y, de </a:t>
            </a:r>
            <a:r>
              <a:rPr lang="en-US" sz="1000" dirty="0" err="1">
                <a:solidFill>
                  <a:srgbClr val="273C42"/>
                </a:solidFill>
              </a:rPr>
              <a:t>cada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provincia</a:t>
            </a:r>
            <a:r>
              <a:rPr lang="en-US" sz="1000" dirty="0">
                <a:solidFill>
                  <a:srgbClr val="273C42"/>
                </a:solidFill>
              </a:rPr>
              <a:t> o de la </a:t>
            </a:r>
            <a:r>
              <a:rPr lang="en-US" sz="1000" dirty="0" err="1">
                <a:solidFill>
                  <a:srgbClr val="273C42"/>
                </a:solidFill>
              </a:rPr>
              <a:t>autoridad</a:t>
            </a:r>
            <a:r>
              <a:rPr lang="en-US" sz="1000" dirty="0">
                <a:solidFill>
                  <a:srgbClr val="273C42"/>
                </a:solidFill>
              </a:rPr>
              <a:t> sanitaria </a:t>
            </a:r>
            <a:r>
              <a:rPr lang="en-US" sz="1000" dirty="0" err="1">
                <a:solidFill>
                  <a:srgbClr val="273C42"/>
                </a:solidFill>
              </a:rPr>
              <a:t>nacional</a:t>
            </a:r>
            <a:r>
              <a:rPr lang="en-US" sz="1000" dirty="0">
                <a:solidFill>
                  <a:srgbClr val="273C42"/>
                </a:solidFill>
              </a:rPr>
              <a:t>, </a:t>
            </a:r>
            <a:r>
              <a:rPr lang="en-US" sz="1000" dirty="0" err="1">
                <a:solidFill>
                  <a:srgbClr val="273C42"/>
                </a:solidFill>
              </a:rPr>
              <a:t>aplicable</a:t>
            </a:r>
            <a:r>
              <a:rPr lang="en-US" sz="1000" dirty="0">
                <a:solidFill>
                  <a:srgbClr val="273C42"/>
                </a:solidFill>
              </a:rPr>
              <a:t> a la </a:t>
            </a:r>
            <a:r>
              <a:rPr lang="en-US" sz="1000" dirty="0" err="1">
                <a:solidFill>
                  <a:srgbClr val="273C42"/>
                </a:solidFill>
              </a:rPr>
              <a:t>venta</a:t>
            </a:r>
            <a:r>
              <a:rPr lang="en-US" sz="1000" dirty="0">
                <a:solidFill>
                  <a:srgbClr val="273C42"/>
                </a:solidFill>
              </a:rPr>
              <a:t> al </a:t>
            </a:r>
            <a:r>
              <a:rPr lang="en-US" sz="1000" dirty="0" err="1">
                <a:solidFill>
                  <a:srgbClr val="273C42"/>
                </a:solidFill>
              </a:rPr>
              <a:t>público</a:t>
            </a:r>
            <a:r>
              <a:rPr lang="en-US" sz="1000" dirty="0">
                <a:solidFill>
                  <a:srgbClr val="273C42"/>
                </a:solidFill>
              </a:rPr>
              <a:t> de </a:t>
            </a:r>
            <a:r>
              <a:rPr lang="en-US" sz="1000" dirty="0" err="1">
                <a:solidFill>
                  <a:srgbClr val="273C42"/>
                </a:solidFill>
              </a:rPr>
              <a:t>medicamentos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mediante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TICs</a:t>
            </a:r>
            <a:r>
              <a:rPr lang="en-US" sz="1000" dirty="0">
                <a:solidFill>
                  <a:srgbClr val="273C42"/>
                </a:solidFill>
              </a:rPr>
              <a:t> y, </a:t>
            </a:r>
            <a:r>
              <a:rPr lang="en-US" sz="1000" dirty="0" err="1">
                <a:solidFill>
                  <a:srgbClr val="273C42"/>
                </a:solidFill>
              </a:rPr>
              <a:t>además</a:t>
            </a:r>
            <a:r>
              <a:rPr lang="en-US" sz="1000" dirty="0">
                <a:solidFill>
                  <a:srgbClr val="273C42"/>
                </a:solidFill>
              </a:rPr>
              <a:t>, </a:t>
            </a:r>
            <a:r>
              <a:rPr lang="en-US" sz="1000" dirty="0" err="1">
                <a:solidFill>
                  <a:srgbClr val="273C42"/>
                </a:solidFill>
              </a:rPr>
              <a:t>sus</a:t>
            </a:r>
            <a:r>
              <a:rPr lang="en-US" sz="1000" dirty="0">
                <a:solidFill>
                  <a:srgbClr val="273C42"/>
                </a:solidFill>
              </a:rPr>
              <a:t>  </a:t>
            </a:r>
            <a:r>
              <a:rPr lang="en-US" sz="1000" dirty="0" err="1">
                <a:solidFill>
                  <a:srgbClr val="273C42"/>
                </a:solidFill>
              </a:rPr>
              <a:t>posibles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diferencias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sobre</a:t>
            </a:r>
            <a:r>
              <a:rPr lang="en-US" sz="1000" dirty="0">
                <a:solidFill>
                  <a:srgbClr val="273C42"/>
                </a:solidFill>
              </a:rPr>
              <a:t>  </a:t>
            </a:r>
            <a:r>
              <a:rPr lang="en-US" sz="1000" dirty="0" err="1">
                <a:solidFill>
                  <a:srgbClr val="273C42"/>
                </a:solidFill>
              </a:rPr>
              <a:t>clasificación</a:t>
            </a:r>
            <a:r>
              <a:rPr lang="en-US" sz="1000" dirty="0">
                <a:solidFill>
                  <a:srgbClr val="273C42"/>
                </a:solidFill>
              </a:rPr>
              <a:t> de </a:t>
            </a:r>
            <a:r>
              <a:rPr lang="en-US" sz="1000" dirty="0" err="1">
                <a:solidFill>
                  <a:srgbClr val="273C42"/>
                </a:solidFill>
              </a:rPr>
              <a:t>los</a:t>
            </a:r>
            <a:r>
              <a:rPr lang="en-US" sz="1000" dirty="0">
                <a:solidFill>
                  <a:srgbClr val="273C42"/>
                </a:solidFill>
              </a:rPr>
              <a:t> </a:t>
            </a:r>
            <a:r>
              <a:rPr lang="en-US" sz="1000" dirty="0" err="1">
                <a:solidFill>
                  <a:srgbClr val="273C42"/>
                </a:solidFill>
              </a:rPr>
              <a:t>medicamentos</a:t>
            </a:r>
            <a:r>
              <a:rPr lang="en-US" sz="1000" dirty="0">
                <a:solidFill>
                  <a:srgbClr val="273C42"/>
                </a:solidFill>
              </a:rPr>
              <a:t> y </a:t>
            </a:r>
            <a:r>
              <a:rPr lang="en-US" sz="1000" dirty="0" err="1">
                <a:solidFill>
                  <a:srgbClr val="273C42"/>
                </a:solidFill>
              </a:rPr>
              <a:t>condiciones</a:t>
            </a:r>
            <a:r>
              <a:rPr lang="en-US" sz="1000" dirty="0">
                <a:solidFill>
                  <a:srgbClr val="273C42"/>
                </a:solidFill>
              </a:rPr>
              <a:t> de </a:t>
            </a:r>
            <a:r>
              <a:rPr lang="en-US" sz="1000" dirty="0" err="1">
                <a:solidFill>
                  <a:srgbClr val="273C42"/>
                </a:solidFill>
              </a:rPr>
              <a:t>dispensación</a:t>
            </a:r>
            <a:r>
              <a:rPr lang="en-US" sz="1000" dirty="0">
                <a:solidFill>
                  <a:srgbClr val="273C42"/>
                </a:solidFill>
              </a:rPr>
              <a:t>.</a:t>
            </a:r>
            <a:endParaRPr sz="2000" dirty="0">
              <a:solidFill>
                <a:srgbClr val="273C42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dirty="0">
              <a:solidFill>
                <a:srgbClr val="273C42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73C4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273C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73C42"/>
                </a:solidFill>
              </a:rPr>
              <a:t> </a:t>
            </a:r>
            <a:endParaRPr dirty="0">
              <a:solidFill>
                <a:srgbClr val="273C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73C42"/>
                </a:solidFill>
              </a:rPr>
              <a:t> </a:t>
            </a:r>
            <a:endParaRPr dirty="0">
              <a:solidFill>
                <a:srgbClr val="273C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57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42fc830137_0_1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42fc830137_0_1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 se </a:t>
            </a:r>
            <a:r>
              <a:rPr lang="en-US" dirty="0" err="1"/>
              <a:t>exigirá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de mala praxis </a:t>
            </a:r>
            <a:r>
              <a:rPr lang="en-US" dirty="0" err="1"/>
              <a:t>adicional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y </a:t>
            </a:r>
            <a:r>
              <a:rPr lang="en-US" dirty="0" err="1"/>
              <a:t>paciente</a:t>
            </a:r>
            <a:r>
              <a:rPr lang="en-US" dirty="0"/>
              <a:t> se </a:t>
            </a:r>
            <a:r>
              <a:rPr lang="en-US" dirty="0" err="1"/>
              <a:t>encuentren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misma</a:t>
            </a:r>
            <a:r>
              <a:rPr lang="en-US" dirty="0"/>
              <a:t> </a:t>
            </a:r>
            <a:r>
              <a:rPr lang="en-US" dirty="0" err="1"/>
              <a:t>jurisdicción</a:t>
            </a:r>
            <a:r>
              <a:rPr lang="en-US" dirty="0"/>
              <a:t>.</a:t>
            </a:r>
            <a:endParaRPr dirty="0"/>
          </a:p>
          <a:p>
            <a:pPr marL="609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 </a:t>
            </a:r>
            <a:r>
              <a:rPr lang="en-US" dirty="0" err="1"/>
              <a:t>espacio</a:t>
            </a:r>
            <a:r>
              <a:rPr lang="en-US" dirty="0"/>
              <a:t> para </a:t>
            </a:r>
            <a:r>
              <a:rPr lang="en-US" dirty="0" err="1"/>
              <a:t>desarrollar</a:t>
            </a:r>
            <a:r>
              <a:rPr lang="en-US" dirty="0"/>
              <a:t> </a:t>
            </a:r>
            <a:r>
              <a:rPr lang="en-US" dirty="0" err="1"/>
              <a:t>telesalud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habilitado</a:t>
            </a:r>
            <a:r>
              <a:rPr lang="en-US" dirty="0"/>
              <a:t> para la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presencial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parte de la </a:t>
            </a:r>
            <a:r>
              <a:rPr lang="en-US" dirty="0" err="1"/>
              <a:t>autoridad</a:t>
            </a:r>
            <a:r>
              <a:rPr lang="en-US" dirty="0"/>
              <a:t> sanitaria </a:t>
            </a:r>
            <a:r>
              <a:rPr lang="en-US" dirty="0" err="1"/>
              <a:t>jurisdiccional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9584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42fc830137_0_1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42fc830137_0_1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 se </a:t>
            </a:r>
            <a:r>
              <a:rPr lang="en-US" dirty="0" err="1"/>
              <a:t>exigirá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 de mala praxis </a:t>
            </a:r>
            <a:r>
              <a:rPr lang="en-US" dirty="0" err="1"/>
              <a:t>adicional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y </a:t>
            </a:r>
            <a:r>
              <a:rPr lang="en-US" dirty="0" err="1"/>
              <a:t>paciente</a:t>
            </a:r>
            <a:r>
              <a:rPr lang="en-US" dirty="0"/>
              <a:t> se </a:t>
            </a:r>
            <a:r>
              <a:rPr lang="en-US" dirty="0" err="1"/>
              <a:t>encuentren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misma</a:t>
            </a:r>
            <a:r>
              <a:rPr lang="en-US" dirty="0"/>
              <a:t> </a:t>
            </a:r>
            <a:r>
              <a:rPr lang="en-US" dirty="0" err="1"/>
              <a:t>jurisdicción</a:t>
            </a:r>
            <a:r>
              <a:rPr lang="en-US" dirty="0"/>
              <a:t>.</a:t>
            </a:r>
            <a:endParaRPr dirty="0"/>
          </a:p>
          <a:p>
            <a:pPr marL="609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 </a:t>
            </a:r>
            <a:r>
              <a:rPr lang="en-US" dirty="0" err="1"/>
              <a:t>espacio</a:t>
            </a:r>
            <a:r>
              <a:rPr lang="en-US" dirty="0"/>
              <a:t> para </a:t>
            </a:r>
            <a:r>
              <a:rPr lang="en-US" dirty="0" err="1"/>
              <a:t>desarrollar</a:t>
            </a:r>
            <a:r>
              <a:rPr lang="en-US" dirty="0"/>
              <a:t> </a:t>
            </a:r>
            <a:r>
              <a:rPr lang="en-US" dirty="0" err="1"/>
              <a:t>telesalud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habilitado</a:t>
            </a:r>
            <a:r>
              <a:rPr lang="en-US" dirty="0"/>
              <a:t> para la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presencial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parte de la </a:t>
            </a:r>
            <a:r>
              <a:rPr lang="en-US" dirty="0" err="1"/>
              <a:t>autoridad</a:t>
            </a:r>
            <a:r>
              <a:rPr lang="en-US" dirty="0"/>
              <a:t> sanitaria </a:t>
            </a:r>
            <a:r>
              <a:rPr lang="en-US" dirty="0" err="1"/>
              <a:t>jurisdiccional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7140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374752b68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374752b68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</a:rPr>
              <a:t>Resguardos</a:t>
            </a:r>
            <a:r>
              <a:rPr lang="en-US" b="1" dirty="0">
                <a:solidFill>
                  <a:schemeClr val="dk1"/>
                </a:solidFill>
              </a:rPr>
              <a:t> de </a:t>
            </a:r>
            <a:r>
              <a:rPr lang="en-US" b="1" dirty="0" err="1">
                <a:solidFill>
                  <a:schemeClr val="dk1"/>
                </a:solidFill>
              </a:rPr>
              <a:t>los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datos</a:t>
            </a:r>
            <a:r>
              <a:rPr lang="en-US" b="1" dirty="0">
                <a:solidFill>
                  <a:schemeClr val="dk1"/>
                </a:solidFill>
              </a:rPr>
              <a:t>. </a:t>
            </a:r>
            <a:r>
              <a:rPr lang="en-US" dirty="0">
                <a:solidFill>
                  <a:schemeClr val="dk1"/>
                </a:solidFill>
                <a:highlight>
                  <a:schemeClr val="lt1"/>
                </a:highlight>
              </a:rPr>
              <a:t>Los </a:t>
            </a:r>
            <a:r>
              <a:rPr lang="en-US" dirty="0" err="1">
                <a:solidFill>
                  <a:schemeClr val="dk1"/>
                </a:solidFill>
                <a:highlight>
                  <a:schemeClr val="lt1"/>
                </a:highlight>
              </a:rPr>
              <a:t>responsables</a:t>
            </a:r>
            <a:r>
              <a:rPr lang="en-US" dirty="0">
                <a:solidFill>
                  <a:schemeClr val="dk1"/>
                </a:solidFill>
                <a:highlight>
                  <a:schemeClr val="lt1"/>
                </a:highlight>
              </a:rPr>
              <a:t> de </a:t>
            </a:r>
            <a:r>
              <a:rPr lang="en-US" dirty="0" err="1">
                <a:solidFill>
                  <a:schemeClr val="dk1"/>
                </a:solidFill>
                <a:highlight>
                  <a:schemeClr val="lt1"/>
                </a:highlight>
              </a:rPr>
              <a:t>los</a:t>
            </a:r>
            <a:r>
              <a:rPr lang="en-US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chemeClr val="lt1"/>
                </a:highlight>
              </a:rPr>
              <a:t>sistemas</a:t>
            </a:r>
            <a:r>
              <a:rPr lang="en-US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chemeClr val="lt1"/>
                </a:highlight>
              </a:rPr>
              <a:t>electrónicos</a:t>
            </a:r>
            <a:r>
              <a:rPr lang="en-US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chemeClr val="lt1"/>
                </a:highlight>
              </a:rPr>
              <a:t>exi</a:t>
            </a:r>
            <a:r>
              <a:rPr lang="en-US" dirty="0" err="1">
                <a:solidFill>
                  <a:schemeClr val="dk1"/>
                </a:solidFill>
              </a:rPr>
              <a:t>stentes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deberán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disponer</a:t>
            </a:r>
            <a:r>
              <a:rPr lang="en-US" dirty="0">
                <a:solidFill>
                  <a:schemeClr val="dk1"/>
                </a:solidFill>
              </a:rPr>
              <a:t> las </a:t>
            </a:r>
            <a:r>
              <a:rPr lang="en-US" dirty="0" err="1">
                <a:solidFill>
                  <a:schemeClr val="dk1"/>
                </a:solidFill>
              </a:rPr>
              <a:t>medidas</a:t>
            </a:r>
            <a:r>
              <a:rPr lang="en-US" dirty="0">
                <a:solidFill>
                  <a:schemeClr val="dk1"/>
                </a:solidFill>
              </a:rPr>
              <a:t> para que al </a:t>
            </a:r>
            <a:r>
              <a:rPr lang="en-US" dirty="0" err="1">
                <a:solidFill>
                  <a:schemeClr val="dk1"/>
                </a:solidFill>
              </a:rPr>
              <a:t>interoperar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en</a:t>
            </a:r>
            <a:r>
              <a:rPr lang="en-US" dirty="0">
                <a:solidFill>
                  <a:schemeClr val="dk1"/>
                </a:solidFill>
              </a:rPr>
              <a:t> las </a:t>
            </a:r>
            <a:r>
              <a:rPr lang="en-US" dirty="0" err="1">
                <a:solidFill>
                  <a:schemeClr val="dk1"/>
                </a:solidFill>
              </a:rPr>
              <a:t>plataformas</a:t>
            </a:r>
            <a:r>
              <a:rPr lang="en-US" dirty="0">
                <a:solidFill>
                  <a:schemeClr val="dk1"/>
                </a:solidFill>
              </a:rPr>
              <a:t> se </a:t>
            </a:r>
            <a:r>
              <a:rPr lang="en-US" dirty="0" err="1">
                <a:solidFill>
                  <a:schemeClr val="dk1"/>
                </a:solidFill>
              </a:rPr>
              <a:t>proceda</a:t>
            </a:r>
            <a:r>
              <a:rPr lang="en-US" dirty="0">
                <a:solidFill>
                  <a:schemeClr val="dk1"/>
                </a:solidFill>
              </a:rPr>
              <a:t> a:</a:t>
            </a:r>
            <a:endParaRPr dirty="0">
              <a:solidFill>
                <a:schemeClr val="dk1"/>
              </a:solidFill>
            </a:endParaRPr>
          </a:p>
          <a:p>
            <a:pPr marL="0" marR="38100" lvl="0" indent="0" algn="just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1. </a:t>
            </a:r>
            <a:r>
              <a:rPr lang="en-US" dirty="0" err="1">
                <a:solidFill>
                  <a:schemeClr val="dk1"/>
                </a:solidFill>
              </a:rPr>
              <a:t>Registro</a:t>
            </a:r>
            <a:r>
              <a:rPr lang="en-US" dirty="0">
                <a:solidFill>
                  <a:schemeClr val="dk1"/>
                </a:solidFill>
              </a:rPr>
              <a:t> del </a:t>
            </a:r>
            <a:r>
              <a:rPr lang="en-US" b="1" dirty="0" err="1">
                <a:solidFill>
                  <a:schemeClr val="dk1"/>
                </a:solidFill>
              </a:rPr>
              <a:t>Consentimiento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informado</a:t>
            </a:r>
            <a:r>
              <a:rPr lang="en-US" b="1" dirty="0">
                <a:solidFill>
                  <a:schemeClr val="dk1"/>
                </a:solidFill>
              </a:rPr>
              <a:t> del </a:t>
            </a:r>
            <a:r>
              <a:rPr lang="en-US" b="1" dirty="0" err="1">
                <a:solidFill>
                  <a:schemeClr val="dk1"/>
                </a:solidFill>
              </a:rPr>
              <a:t>paciente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en</a:t>
            </a:r>
            <a:r>
              <a:rPr lang="en-US" dirty="0">
                <a:solidFill>
                  <a:schemeClr val="dk1"/>
                </a:solidFill>
              </a:rPr>
              <a:t> la </a:t>
            </a:r>
            <a:r>
              <a:rPr lang="en-US" dirty="0" err="1">
                <a:solidFill>
                  <a:schemeClr val="dk1"/>
                </a:solidFill>
              </a:rPr>
              <a:t>plataforma</a:t>
            </a:r>
            <a:r>
              <a:rPr lang="en-US" dirty="0">
                <a:solidFill>
                  <a:schemeClr val="dk1"/>
                </a:solidFill>
              </a:rPr>
              <a:t> para el </a:t>
            </a:r>
            <a:r>
              <a:rPr lang="en-US" dirty="0" err="1">
                <a:solidFill>
                  <a:schemeClr val="dk1"/>
                </a:solidFill>
              </a:rPr>
              <a:t>uso</a:t>
            </a:r>
            <a:r>
              <a:rPr lang="en-US" dirty="0">
                <a:solidFill>
                  <a:schemeClr val="dk1"/>
                </a:solidFill>
              </a:rPr>
              <a:t> de la </a:t>
            </a:r>
            <a:r>
              <a:rPr lang="en-US" dirty="0" err="1">
                <a:solidFill>
                  <a:schemeClr val="dk1"/>
                </a:solidFill>
              </a:rPr>
              <a:t>teleasistencia</a:t>
            </a:r>
            <a:r>
              <a:rPr lang="en-US" dirty="0">
                <a:solidFill>
                  <a:schemeClr val="dk1"/>
                </a:solidFill>
              </a:rPr>
              <a:t>, para </a:t>
            </a:r>
            <a:r>
              <a:rPr lang="en-US" dirty="0" err="1">
                <a:solidFill>
                  <a:schemeClr val="dk1"/>
                </a:solidFill>
              </a:rPr>
              <a:t>una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práctica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determinada</a:t>
            </a:r>
            <a:r>
              <a:rPr lang="en-US" dirty="0">
                <a:solidFill>
                  <a:schemeClr val="dk1"/>
                </a:solidFill>
              </a:rPr>
              <a:t>, y la </a:t>
            </a:r>
            <a:r>
              <a:rPr lang="en-US" dirty="0" err="1">
                <a:solidFill>
                  <a:schemeClr val="dk1"/>
                </a:solidFill>
              </a:rPr>
              <a:t>manifestación</a:t>
            </a:r>
            <a:r>
              <a:rPr lang="en-US" dirty="0">
                <a:solidFill>
                  <a:schemeClr val="dk1"/>
                </a:solidFill>
              </a:rPr>
              <a:t> de que </a:t>
            </a:r>
            <a:r>
              <a:rPr lang="en-US" dirty="0" err="1">
                <a:solidFill>
                  <a:schemeClr val="dk1"/>
                </a:solidFill>
              </a:rPr>
              <a:t>fue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informado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sobre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riesgos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beneficios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responsabilidades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manejo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privacidad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confidencialidad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tratamiento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datos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personales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protocolo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contacto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procedimiento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emergencia</a:t>
            </a:r>
            <a:r>
              <a:rPr lang="en-US" dirty="0">
                <a:solidFill>
                  <a:schemeClr val="dk1"/>
                </a:solidFill>
              </a:rPr>
              <a:t> y, </a:t>
            </a:r>
            <a:r>
              <a:rPr lang="en-US" dirty="0" err="1">
                <a:solidFill>
                  <a:schemeClr val="dk1"/>
                </a:solidFill>
              </a:rPr>
              <a:t>fallas</a:t>
            </a:r>
            <a:r>
              <a:rPr lang="en-US" dirty="0">
                <a:solidFill>
                  <a:schemeClr val="dk1"/>
                </a:solidFill>
              </a:rPr>
              <a:t>  </a:t>
            </a:r>
            <a:r>
              <a:rPr lang="en-US" dirty="0" err="1">
                <a:solidFill>
                  <a:schemeClr val="dk1"/>
                </a:solidFill>
              </a:rPr>
              <a:t>tecnológicas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constancia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en</a:t>
            </a:r>
            <a:r>
              <a:rPr lang="en-US" dirty="0">
                <a:solidFill>
                  <a:schemeClr val="dk1"/>
                </a:solidFill>
              </a:rPr>
              <a:t> HC, </a:t>
            </a:r>
            <a:r>
              <a:rPr lang="en-US" dirty="0" err="1">
                <a:solidFill>
                  <a:schemeClr val="dk1"/>
                </a:solidFill>
              </a:rPr>
              <a:t>así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como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sus</a:t>
            </a:r>
            <a:r>
              <a:rPr lang="en-US" dirty="0">
                <a:solidFill>
                  <a:schemeClr val="dk1"/>
                </a:solidFill>
              </a:rPr>
              <a:t> derechos a </a:t>
            </a:r>
            <a:r>
              <a:rPr lang="en-US" dirty="0" err="1">
                <a:solidFill>
                  <a:schemeClr val="dk1"/>
                </a:solidFill>
              </a:rPr>
              <a:t>acceder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sus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propios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registros</a:t>
            </a:r>
            <a:r>
              <a:rPr lang="en-US" dirty="0">
                <a:solidFill>
                  <a:schemeClr val="dk1"/>
                </a:solidFill>
              </a:rPr>
              <a:t>, y a </a:t>
            </a:r>
            <a:r>
              <a:rPr lang="en-US" dirty="0" err="1">
                <a:solidFill>
                  <a:schemeClr val="dk1"/>
                </a:solidFill>
              </a:rPr>
              <a:t>conocer</a:t>
            </a:r>
            <a:r>
              <a:rPr lang="en-US" dirty="0">
                <a:solidFill>
                  <a:schemeClr val="dk1"/>
                </a:solidFill>
              </a:rPr>
              <a:t> y </a:t>
            </a:r>
            <a:r>
              <a:rPr lang="en-US" dirty="0" err="1">
                <a:solidFill>
                  <a:schemeClr val="dk1"/>
                </a:solidFill>
              </a:rPr>
              <a:t>aceptar</a:t>
            </a:r>
            <a:r>
              <a:rPr lang="en-US" dirty="0">
                <a:solidFill>
                  <a:schemeClr val="dk1"/>
                </a:solidFill>
              </a:rPr>
              <a:t>  </a:t>
            </a:r>
            <a:r>
              <a:rPr lang="en-US" dirty="0" err="1">
                <a:solidFill>
                  <a:schemeClr val="dk1"/>
                </a:solidFill>
              </a:rPr>
              <a:t>eventualmente</a:t>
            </a:r>
            <a:r>
              <a:rPr lang="en-US" dirty="0">
                <a:solidFill>
                  <a:schemeClr val="dk1"/>
                </a:solidFill>
              </a:rPr>
              <a:t> que se  </a:t>
            </a:r>
            <a:r>
              <a:rPr lang="en-US" dirty="0" err="1">
                <a:solidFill>
                  <a:schemeClr val="dk1"/>
                </a:solidFill>
              </a:rPr>
              <a:t>compartan</a:t>
            </a:r>
            <a:r>
              <a:rPr lang="en-US" dirty="0">
                <a:solidFill>
                  <a:schemeClr val="dk1"/>
                </a:solidFill>
              </a:rPr>
              <a:t> con </a:t>
            </a:r>
            <a:r>
              <a:rPr lang="en-US" dirty="0" err="1">
                <a:solidFill>
                  <a:schemeClr val="dk1"/>
                </a:solidFill>
              </a:rPr>
              <a:t>otras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jurisdicciones</a:t>
            </a:r>
            <a:r>
              <a:rPr lang="en-US" dirty="0">
                <a:solidFill>
                  <a:schemeClr val="dk1"/>
                </a:solidFill>
              </a:rPr>
              <a:t>, o con </a:t>
            </a:r>
            <a:r>
              <a:rPr lang="en-US" dirty="0" err="1">
                <a:solidFill>
                  <a:schemeClr val="dk1"/>
                </a:solidFill>
              </a:rPr>
              <a:t>otros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prestadores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información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relativa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su</a:t>
            </a:r>
            <a:r>
              <a:rPr lang="en-US" dirty="0">
                <a:solidFill>
                  <a:schemeClr val="dk1"/>
                </a:solidFill>
              </a:rPr>
              <a:t> persona y/o </a:t>
            </a:r>
            <a:r>
              <a:rPr lang="en-US" dirty="0" err="1">
                <a:solidFill>
                  <a:schemeClr val="dk1"/>
                </a:solidFill>
              </a:rPr>
              <a:t>su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salud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previo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detalle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los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requisitos</a:t>
            </a:r>
            <a:r>
              <a:rPr lang="en-US" dirty="0">
                <a:solidFill>
                  <a:schemeClr val="dk1"/>
                </a:solidFill>
              </a:rPr>
              <a:t> de  </a:t>
            </a:r>
            <a:r>
              <a:rPr lang="en-US" dirty="0" err="1">
                <a:solidFill>
                  <a:schemeClr val="dk1"/>
                </a:solidFill>
              </a:rPr>
              <a:t>admisión</a:t>
            </a:r>
            <a:r>
              <a:rPr lang="en-US" dirty="0">
                <a:solidFill>
                  <a:schemeClr val="dk1"/>
                </a:solidFill>
              </a:rPr>
              <a:t>, la </a:t>
            </a:r>
            <a:r>
              <a:rPr lang="en-US" dirty="0" err="1">
                <a:solidFill>
                  <a:schemeClr val="dk1"/>
                </a:solidFill>
              </a:rPr>
              <a:t>institución</a:t>
            </a:r>
            <a:r>
              <a:rPr lang="en-US" dirty="0">
                <a:solidFill>
                  <a:schemeClr val="dk1"/>
                </a:solidFill>
              </a:rPr>
              <a:t> y </a:t>
            </a:r>
            <a:r>
              <a:rPr lang="en-US" dirty="0" err="1">
                <a:solidFill>
                  <a:schemeClr val="dk1"/>
                </a:solidFill>
              </a:rPr>
              <a:t>los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profesionales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actuantes</a:t>
            </a:r>
            <a:r>
              <a:rPr lang="en-US" dirty="0">
                <a:solidFill>
                  <a:schemeClr val="dk1"/>
                </a:solidFill>
              </a:rPr>
              <a:t> y la </a:t>
            </a:r>
            <a:r>
              <a:rPr lang="en-US" dirty="0" err="1">
                <a:solidFill>
                  <a:schemeClr val="dk1"/>
                </a:solidFill>
              </a:rPr>
              <a:t>información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compartir</a:t>
            </a:r>
            <a:r>
              <a:rPr lang="en-US" dirty="0">
                <a:solidFill>
                  <a:schemeClr val="dk1"/>
                </a:solidFill>
              </a:rPr>
              <a:t> y, la </a:t>
            </a:r>
            <a:r>
              <a:rPr lang="en-US" dirty="0" err="1">
                <a:solidFill>
                  <a:schemeClr val="dk1"/>
                </a:solidFill>
              </a:rPr>
              <a:t>modalidad</a:t>
            </a:r>
            <a:r>
              <a:rPr lang="en-US" dirty="0">
                <a:solidFill>
                  <a:schemeClr val="dk1"/>
                </a:solidFill>
              </a:rPr>
              <a:t> para </a:t>
            </a:r>
            <a:r>
              <a:rPr lang="en-US" dirty="0" err="1">
                <a:solidFill>
                  <a:schemeClr val="dk1"/>
                </a:solidFill>
              </a:rPr>
              <a:t>Interconsulta</a:t>
            </a:r>
            <a:r>
              <a:rPr lang="en-US" dirty="0">
                <a:solidFill>
                  <a:schemeClr val="dk1"/>
                </a:solidFill>
              </a:rPr>
              <a:t> o </a:t>
            </a:r>
            <a:r>
              <a:rPr lang="en-US" dirty="0" err="1">
                <a:solidFill>
                  <a:schemeClr val="dk1"/>
                </a:solidFill>
              </a:rPr>
              <a:t>segunda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opinión</a:t>
            </a:r>
            <a:r>
              <a:rPr lang="en-US" dirty="0">
                <a:solidFill>
                  <a:schemeClr val="dk1"/>
                </a:solidFill>
              </a:rPr>
              <a:t>, sea </a:t>
            </a:r>
            <a:r>
              <a:rPr lang="en-US" dirty="0" err="1">
                <a:solidFill>
                  <a:schemeClr val="dk1"/>
                </a:solidFill>
              </a:rPr>
              <a:t>en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modo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escrito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grabación</a:t>
            </a:r>
            <a:r>
              <a:rPr lang="en-US" dirty="0">
                <a:solidFill>
                  <a:schemeClr val="dk1"/>
                </a:solidFill>
              </a:rPr>
              <a:t>, video, </a:t>
            </a:r>
            <a:r>
              <a:rPr lang="en-US" dirty="0" err="1">
                <a:solidFill>
                  <a:schemeClr val="dk1"/>
                </a:solidFill>
              </a:rPr>
              <a:t>sincrónico</a:t>
            </a:r>
            <a:r>
              <a:rPr lang="en-US" dirty="0">
                <a:solidFill>
                  <a:schemeClr val="dk1"/>
                </a:solidFill>
              </a:rPr>
              <a:t> o </a:t>
            </a:r>
            <a:r>
              <a:rPr lang="en-US" dirty="0" err="1">
                <a:solidFill>
                  <a:schemeClr val="dk1"/>
                </a:solidFill>
              </a:rPr>
              <a:t>asincrónico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marR="38100" lvl="0" indent="0" algn="just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2. </a:t>
            </a:r>
            <a:r>
              <a:rPr lang="en-US" b="1" dirty="0" err="1">
                <a:solidFill>
                  <a:schemeClr val="dk1"/>
                </a:solidFill>
              </a:rPr>
              <a:t>Cumplimiento</a:t>
            </a:r>
            <a:r>
              <a:rPr lang="en-US" b="1" dirty="0">
                <a:solidFill>
                  <a:schemeClr val="dk1"/>
                </a:solidFill>
              </a:rPr>
              <a:t> de la ley.  </a:t>
            </a:r>
            <a:r>
              <a:rPr lang="en-US" dirty="0" err="1">
                <a:solidFill>
                  <a:schemeClr val="dk1"/>
                </a:solidFill>
              </a:rPr>
              <a:t>Ofrecer</a:t>
            </a:r>
            <a:r>
              <a:rPr lang="en-US" dirty="0">
                <a:solidFill>
                  <a:schemeClr val="dk1"/>
                </a:solidFill>
              </a:rPr>
              <a:t> a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profesionales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participantes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repositorios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información</a:t>
            </a:r>
            <a:r>
              <a:rPr lang="en-US" dirty="0">
                <a:solidFill>
                  <a:schemeClr val="dk1"/>
                </a:solidFill>
              </a:rPr>
              <a:t> que les </a:t>
            </a:r>
            <a:r>
              <a:rPr lang="en-US" dirty="0" err="1">
                <a:solidFill>
                  <a:schemeClr val="dk1"/>
                </a:solidFill>
              </a:rPr>
              <a:t>permitan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cumplir</a:t>
            </a:r>
            <a:r>
              <a:rPr lang="en-US" dirty="0">
                <a:solidFill>
                  <a:schemeClr val="dk1"/>
                </a:solidFill>
              </a:rPr>
              <a:t> con </a:t>
            </a:r>
            <a:r>
              <a:rPr lang="en-US" dirty="0" err="1">
                <a:solidFill>
                  <a:schemeClr val="dk1"/>
                </a:solidFill>
              </a:rPr>
              <a:t>todas</a:t>
            </a:r>
            <a:r>
              <a:rPr lang="en-US" dirty="0">
                <a:solidFill>
                  <a:schemeClr val="dk1"/>
                </a:solidFill>
              </a:rPr>
              <a:t> las </a:t>
            </a:r>
            <a:r>
              <a:rPr lang="en-US" dirty="0" err="1">
                <a:solidFill>
                  <a:schemeClr val="dk1"/>
                </a:solidFill>
              </a:rPr>
              <a:t>exigencias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legales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vigentes</a:t>
            </a:r>
            <a:r>
              <a:rPr lang="en-US" dirty="0">
                <a:solidFill>
                  <a:schemeClr val="dk1"/>
                </a:solidFill>
              </a:rPr>
              <a:t> y </a:t>
            </a:r>
            <a:r>
              <a:rPr lang="en-US" dirty="0" err="1">
                <a:solidFill>
                  <a:schemeClr val="dk1"/>
                </a:solidFill>
              </a:rPr>
              <a:t>reglamentaciones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materia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ejercicio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profesional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resguardo</a:t>
            </a:r>
            <a:r>
              <a:rPr lang="en-US" dirty="0">
                <a:solidFill>
                  <a:schemeClr val="dk1"/>
                </a:solidFill>
              </a:rPr>
              <a:t> y </a:t>
            </a:r>
            <a:r>
              <a:rPr lang="en-US" dirty="0" err="1">
                <a:solidFill>
                  <a:schemeClr val="dk1"/>
                </a:solidFill>
              </a:rPr>
              <a:t>protección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datos</a:t>
            </a:r>
            <a:r>
              <a:rPr lang="en-US" dirty="0">
                <a:solidFill>
                  <a:schemeClr val="dk1"/>
                </a:solidFill>
              </a:rPr>
              <a:t> y derechos de </a:t>
            </a:r>
            <a:r>
              <a:rPr lang="en-US" dirty="0" err="1">
                <a:solidFill>
                  <a:schemeClr val="dk1"/>
                </a:solidFill>
              </a:rPr>
              <a:t>los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pacientes</a:t>
            </a:r>
            <a:r>
              <a:rPr lang="en-US" dirty="0">
                <a:solidFill>
                  <a:schemeClr val="dk1"/>
                </a:solidFill>
              </a:rPr>
              <a:t> y </a:t>
            </a:r>
            <a:r>
              <a:rPr lang="en-US" dirty="0" err="1">
                <a:solidFill>
                  <a:schemeClr val="dk1"/>
                </a:solidFill>
              </a:rPr>
              <a:t>por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plazos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legales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marR="38100" lvl="0" indent="0" algn="just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3. </a:t>
            </a:r>
            <a:r>
              <a:rPr lang="en-US" b="1" dirty="0" err="1">
                <a:solidFill>
                  <a:schemeClr val="dk1"/>
                </a:solidFill>
              </a:rPr>
              <a:t>Conservación</a:t>
            </a:r>
            <a:r>
              <a:rPr lang="en-US" b="1" dirty="0">
                <a:solidFill>
                  <a:schemeClr val="dk1"/>
                </a:solidFill>
              </a:rPr>
              <a:t> de </a:t>
            </a:r>
            <a:r>
              <a:rPr lang="en-US" b="1" dirty="0" err="1">
                <a:solidFill>
                  <a:schemeClr val="dk1"/>
                </a:solidFill>
              </a:rPr>
              <a:t>los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registros</a:t>
            </a:r>
            <a:r>
              <a:rPr lang="en-US" b="1" dirty="0">
                <a:solidFill>
                  <a:schemeClr val="dk1"/>
                </a:solidFill>
              </a:rPr>
              <a:t> de las </a:t>
            </a:r>
            <a:r>
              <a:rPr lang="en-US" b="1" dirty="0" err="1">
                <a:solidFill>
                  <a:schemeClr val="dk1"/>
                </a:solidFill>
              </a:rPr>
              <a:t>transacciones</a:t>
            </a:r>
            <a:r>
              <a:rPr lang="en-US" dirty="0">
                <a:solidFill>
                  <a:schemeClr val="dk1"/>
                </a:solidFill>
              </a:rPr>
              <a:t> del </a:t>
            </a:r>
            <a:r>
              <a:rPr lang="en-US" dirty="0" err="1">
                <a:solidFill>
                  <a:schemeClr val="dk1"/>
                </a:solidFill>
              </a:rPr>
              <a:t>sistema</a:t>
            </a:r>
            <a:r>
              <a:rPr lang="en-US" dirty="0">
                <a:solidFill>
                  <a:schemeClr val="dk1"/>
                </a:solidFill>
              </a:rPr>
              <a:t> interoperable, y </a:t>
            </a:r>
            <a:r>
              <a:rPr lang="en-US" dirty="0" err="1">
                <a:solidFill>
                  <a:schemeClr val="dk1"/>
                </a:solidFill>
              </a:rPr>
              <a:t>asegurarse</a:t>
            </a:r>
            <a:r>
              <a:rPr lang="en-US" dirty="0">
                <a:solidFill>
                  <a:schemeClr val="dk1"/>
                </a:solidFill>
              </a:rPr>
              <a:t> que </a:t>
            </a:r>
            <a:r>
              <a:rPr lang="en-US" dirty="0" err="1">
                <a:solidFill>
                  <a:schemeClr val="dk1"/>
                </a:solidFill>
              </a:rPr>
              <a:t>queden</a:t>
            </a:r>
            <a:r>
              <a:rPr lang="en-US" dirty="0">
                <a:solidFill>
                  <a:schemeClr val="dk1"/>
                </a:solidFill>
              </a:rPr>
              <a:t>  </a:t>
            </a:r>
            <a:r>
              <a:rPr lang="en-US" dirty="0" err="1">
                <a:solidFill>
                  <a:schemeClr val="dk1"/>
                </a:solidFill>
              </a:rPr>
              <a:t>disponibles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por</a:t>
            </a:r>
            <a:r>
              <a:rPr lang="en-US" dirty="0">
                <a:solidFill>
                  <a:schemeClr val="dk1"/>
                </a:solidFill>
              </a:rPr>
              <a:t> el </a:t>
            </a:r>
            <a:r>
              <a:rPr lang="en-US" dirty="0" err="1">
                <a:solidFill>
                  <a:schemeClr val="dk1"/>
                </a:solidFill>
              </a:rPr>
              <a:t>plazo</a:t>
            </a:r>
            <a:r>
              <a:rPr lang="en-US" dirty="0">
                <a:solidFill>
                  <a:schemeClr val="dk1"/>
                </a:solidFill>
              </a:rPr>
              <a:t> de la </a:t>
            </a:r>
            <a:r>
              <a:rPr lang="en-US" dirty="0" err="1">
                <a:solidFill>
                  <a:schemeClr val="dk1"/>
                </a:solidFill>
              </a:rPr>
              <a:t>prescripción</a:t>
            </a:r>
            <a:r>
              <a:rPr lang="en-US" dirty="0">
                <a:solidFill>
                  <a:schemeClr val="dk1"/>
                </a:solidFill>
              </a:rPr>
              <a:t> de la </a:t>
            </a:r>
            <a:r>
              <a:rPr lang="en-US" dirty="0" err="1">
                <a:solidFill>
                  <a:schemeClr val="dk1"/>
                </a:solidFill>
              </a:rPr>
              <a:t>acción</a:t>
            </a:r>
            <a:r>
              <a:rPr lang="en-US" dirty="0">
                <a:solidFill>
                  <a:schemeClr val="dk1"/>
                </a:solidFill>
              </a:rPr>
              <a:t> civil </a:t>
            </a:r>
            <a:r>
              <a:rPr lang="en-US" dirty="0" err="1">
                <a:solidFill>
                  <a:schemeClr val="dk1"/>
                </a:solidFill>
              </a:rPr>
              <a:t>oponible</a:t>
            </a:r>
            <a:r>
              <a:rPr lang="en-US" dirty="0">
                <a:solidFill>
                  <a:schemeClr val="dk1"/>
                </a:solidFill>
              </a:rPr>
              <a:t> al </a:t>
            </a:r>
            <a:r>
              <a:rPr lang="en-US" dirty="0" err="1">
                <a:solidFill>
                  <a:schemeClr val="dk1"/>
                </a:solidFill>
              </a:rPr>
              <a:t>profesional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actuante</a:t>
            </a:r>
            <a:r>
              <a:rPr lang="en-US" dirty="0">
                <a:solidFill>
                  <a:schemeClr val="dk1"/>
                </a:solidFill>
              </a:rPr>
              <a:t> y  </a:t>
            </a:r>
            <a:r>
              <a:rPr lang="en-US" dirty="0" err="1">
                <a:solidFill>
                  <a:schemeClr val="dk1"/>
                </a:solidFill>
              </a:rPr>
              <a:t>una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vez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finalizado</a:t>
            </a:r>
            <a:r>
              <a:rPr lang="en-US" dirty="0">
                <a:solidFill>
                  <a:schemeClr val="dk1"/>
                </a:solidFill>
              </a:rPr>
              <a:t> el </a:t>
            </a:r>
            <a:r>
              <a:rPr lang="en-US" dirty="0" err="1">
                <a:solidFill>
                  <a:schemeClr val="dk1"/>
                </a:solidFill>
              </a:rPr>
              <a:t>plazo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debe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ponerse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disposición</a:t>
            </a:r>
            <a:r>
              <a:rPr lang="en-US" dirty="0">
                <a:solidFill>
                  <a:schemeClr val="dk1"/>
                </a:solidFill>
              </a:rPr>
              <a:t> del </a:t>
            </a:r>
            <a:r>
              <a:rPr lang="en-US" dirty="0" err="1">
                <a:solidFill>
                  <a:schemeClr val="dk1"/>
                </a:solidFill>
              </a:rPr>
              <a:t>paciente</a:t>
            </a:r>
            <a:r>
              <a:rPr lang="en-US" dirty="0">
                <a:solidFill>
                  <a:schemeClr val="dk1"/>
                </a:solidFill>
              </a:rPr>
              <a:t> para </a:t>
            </a:r>
            <a:r>
              <a:rPr lang="en-US" dirty="0" err="1">
                <a:solidFill>
                  <a:schemeClr val="dk1"/>
                </a:solidFill>
              </a:rPr>
              <a:t>su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guarda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cumpliendo</a:t>
            </a:r>
            <a:r>
              <a:rPr lang="en-US" dirty="0">
                <a:solidFill>
                  <a:schemeClr val="dk1"/>
                </a:solidFill>
              </a:rPr>
              <a:t>  la Ley de derechos del </a:t>
            </a:r>
            <a:r>
              <a:rPr lang="en-US" dirty="0" err="1">
                <a:solidFill>
                  <a:schemeClr val="dk1"/>
                </a:solidFill>
              </a:rPr>
              <a:t>paciente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marR="38100" lvl="0" indent="0" algn="just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4. </a:t>
            </a:r>
            <a:r>
              <a:rPr lang="en-US" b="1" dirty="0" err="1">
                <a:solidFill>
                  <a:schemeClr val="dk1"/>
                </a:solidFill>
              </a:rPr>
              <a:t>Medidas</a:t>
            </a:r>
            <a:r>
              <a:rPr lang="en-US" b="1" dirty="0">
                <a:solidFill>
                  <a:schemeClr val="dk1"/>
                </a:solidFill>
              </a:rPr>
              <a:t> de </a:t>
            </a:r>
            <a:r>
              <a:rPr lang="en-US" b="1" dirty="0" err="1">
                <a:solidFill>
                  <a:schemeClr val="dk1"/>
                </a:solidFill>
              </a:rPr>
              <a:t>seguridad</a:t>
            </a:r>
            <a:r>
              <a:rPr lang="en-US" b="1" dirty="0">
                <a:solidFill>
                  <a:schemeClr val="dk1"/>
                </a:solidFill>
              </a:rPr>
              <a:t>.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Hacer</a:t>
            </a:r>
            <a:r>
              <a:rPr lang="en-US" dirty="0">
                <a:solidFill>
                  <a:schemeClr val="dk1"/>
                </a:solidFill>
              </a:rPr>
              <a:t> backup o </a:t>
            </a:r>
            <a:r>
              <a:rPr lang="en-US" dirty="0" err="1">
                <a:solidFill>
                  <a:schemeClr val="dk1"/>
                </a:solidFill>
              </a:rPr>
              <a:t>copias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seguridad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los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registros</a:t>
            </a:r>
            <a:r>
              <a:rPr lang="en-US" dirty="0">
                <a:solidFill>
                  <a:schemeClr val="dk1"/>
                </a:solidFill>
              </a:rPr>
              <a:t> para el </a:t>
            </a:r>
            <a:r>
              <a:rPr lang="en-US" dirty="0" err="1">
                <a:solidFill>
                  <a:schemeClr val="dk1"/>
                </a:solidFill>
              </a:rPr>
              <a:t>caso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en</a:t>
            </a:r>
            <a:r>
              <a:rPr lang="en-US" dirty="0">
                <a:solidFill>
                  <a:schemeClr val="dk1"/>
                </a:solidFill>
              </a:rPr>
              <a:t> que </a:t>
            </a:r>
            <a:r>
              <a:rPr lang="en-US" dirty="0" err="1">
                <a:solidFill>
                  <a:schemeClr val="dk1"/>
                </a:solidFill>
              </a:rPr>
              <a:t>sean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requeridos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por</a:t>
            </a:r>
            <a:r>
              <a:rPr lang="en-US" dirty="0">
                <a:solidFill>
                  <a:schemeClr val="dk1"/>
                </a:solidFill>
              </a:rPr>
              <a:t> la </a:t>
            </a:r>
            <a:r>
              <a:rPr lang="en-US" dirty="0" err="1">
                <a:solidFill>
                  <a:schemeClr val="dk1"/>
                </a:solidFill>
              </a:rPr>
              <a:t>autoridad</a:t>
            </a:r>
            <a:r>
              <a:rPr lang="en-US" dirty="0">
                <a:solidFill>
                  <a:schemeClr val="dk1"/>
                </a:solidFill>
              </a:rPr>
              <a:t> sanitaria </a:t>
            </a:r>
            <a:r>
              <a:rPr lang="en-US" dirty="0" err="1">
                <a:solidFill>
                  <a:schemeClr val="dk1"/>
                </a:solidFill>
              </a:rPr>
              <a:t>por</a:t>
            </a:r>
            <a:r>
              <a:rPr lang="en-US" dirty="0">
                <a:solidFill>
                  <a:schemeClr val="dk1"/>
                </a:solidFill>
              </a:rPr>
              <a:t> el </a:t>
            </a:r>
            <a:r>
              <a:rPr lang="en-US" dirty="0" err="1">
                <a:solidFill>
                  <a:schemeClr val="dk1"/>
                </a:solidFill>
              </a:rPr>
              <a:t>plazo</a:t>
            </a:r>
            <a:r>
              <a:rPr lang="en-US" dirty="0">
                <a:solidFill>
                  <a:schemeClr val="dk1"/>
                </a:solidFill>
              </a:rPr>
              <a:t> de  </a:t>
            </a:r>
            <a:r>
              <a:rPr lang="en-US" dirty="0" err="1">
                <a:solidFill>
                  <a:schemeClr val="dk1"/>
                </a:solidFill>
              </a:rPr>
              <a:t>prescripción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referido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precedentemente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aunque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podrán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pactar</a:t>
            </a:r>
            <a:r>
              <a:rPr lang="en-US" dirty="0">
                <a:solidFill>
                  <a:schemeClr val="dk1"/>
                </a:solidFill>
              </a:rPr>
              <a:t> con </a:t>
            </a:r>
            <a:r>
              <a:rPr lang="en-US" dirty="0" err="1">
                <a:solidFill>
                  <a:schemeClr val="dk1"/>
                </a:solidFill>
              </a:rPr>
              <a:t>los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profesionales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salud</a:t>
            </a:r>
            <a:r>
              <a:rPr lang="en-US" dirty="0">
                <a:solidFill>
                  <a:schemeClr val="dk1"/>
                </a:solidFill>
              </a:rPr>
              <a:t> el </a:t>
            </a:r>
            <a:r>
              <a:rPr lang="en-US" dirty="0" err="1">
                <a:solidFill>
                  <a:schemeClr val="dk1"/>
                </a:solidFill>
              </a:rPr>
              <a:t>modo</a:t>
            </a:r>
            <a:r>
              <a:rPr lang="en-US" dirty="0">
                <a:solidFill>
                  <a:schemeClr val="dk1"/>
                </a:solidFill>
              </a:rPr>
              <a:t>  de </a:t>
            </a:r>
            <a:r>
              <a:rPr lang="en-US" dirty="0" err="1">
                <a:solidFill>
                  <a:schemeClr val="dk1"/>
                </a:solidFill>
              </a:rPr>
              <a:t>poner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su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disposición</a:t>
            </a:r>
            <a:r>
              <a:rPr lang="en-US" dirty="0">
                <a:solidFill>
                  <a:schemeClr val="dk1"/>
                </a:solidFill>
              </a:rPr>
              <a:t> la </a:t>
            </a:r>
            <a:r>
              <a:rPr lang="en-US" dirty="0" err="1">
                <a:solidFill>
                  <a:schemeClr val="dk1"/>
                </a:solidFill>
              </a:rPr>
              <a:t>información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los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registros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personales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los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pacientes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alcanzados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por</a:t>
            </a:r>
            <a:r>
              <a:rPr lang="en-US" dirty="0">
                <a:solidFill>
                  <a:schemeClr val="dk1"/>
                </a:solidFill>
              </a:rPr>
              <a:t> el </a:t>
            </a:r>
            <a:r>
              <a:rPr lang="en-US" dirty="0" err="1">
                <a:solidFill>
                  <a:schemeClr val="dk1"/>
                </a:solidFill>
              </a:rPr>
              <a:t>vencimiento</a:t>
            </a:r>
            <a:r>
              <a:rPr lang="en-US" dirty="0">
                <a:solidFill>
                  <a:schemeClr val="dk1"/>
                </a:solidFill>
              </a:rPr>
              <a:t> del </a:t>
            </a:r>
            <a:r>
              <a:rPr lang="en-US" dirty="0" err="1">
                <a:solidFill>
                  <a:schemeClr val="dk1"/>
                </a:solidFill>
              </a:rPr>
              <a:t>plazo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respectivo</a:t>
            </a:r>
            <a:endParaRPr dirty="0">
              <a:solidFill>
                <a:schemeClr val="dk1"/>
              </a:solidFill>
            </a:endParaRPr>
          </a:p>
          <a:p>
            <a:pPr marL="0" marR="38100" lvl="0" indent="0" algn="just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5. </a:t>
            </a:r>
            <a:r>
              <a:rPr lang="en-US" b="1" dirty="0" err="1">
                <a:solidFill>
                  <a:schemeClr val="dk1"/>
                </a:solidFill>
              </a:rPr>
              <a:t>Protección</a:t>
            </a:r>
            <a:r>
              <a:rPr lang="en-US" b="1" dirty="0">
                <a:solidFill>
                  <a:schemeClr val="dk1"/>
                </a:solidFill>
              </a:rPr>
              <a:t> de </a:t>
            </a:r>
            <a:r>
              <a:rPr lang="en-US" b="1" dirty="0" err="1">
                <a:solidFill>
                  <a:schemeClr val="dk1"/>
                </a:solidFill>
              </a:rPr>
              <a:t>ciberseguridad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Asegurar</a:t>
            </a:r>
            <a:r>
              <a:rPr lang="en-US" dirty="0">
                <a:solidFill>
                  <a:schemeClr val="dk1"/>
                </a:solidFill>
              </a:rPr>
              <a:t> que las </a:t>
            </a:r>
            <a:r>
              <a:rPr lang="en-US" dirty="0" err="1">
                <a:solidFill>
                  <a:schemeClr val="dk1"/>
                </a:solidFill>
              </a:rPr>
              <a:t>redes</a:t>
            </a:r>
            <a:r>
              <a:rPr lang="en-US" dirty="0">
                <a:solidFill>
                  <a:schemeClr val="dk1"/>
                </a:solidFill>
              </a:rPr>
              <a:t>, el hardware y el software </a:t>
            </a:r>
            <a:r>
              <a:rPr lang="en-US" dirty="0" err="1">
                <a:solidFill>
                  <a:schemeClr val="dk1"/>
                </a:solidFill>
              </a:rPr>
              <a:t>cumplen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requisitos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fiabilidad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actualización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periódica</a:t>
            </a:r>
            <a:r>
              <a:rPr lang="en-US" dirty="0">
                <a:solidFill>
                  <a:schemeClr val="dk1"/>
                </a:solidFill>
              </a:rPr>
              <a:t> y de </a:t>
            </a:r>
            <a:r>
              <a:rPr lang="en-US" dirty="0" err="1">
                <a:solidFill>
                  <a:schemeClr val="dk1"/>
                </a:solidFill>
              </a:rPr>
              <a:t>protección</a:t>
            </a:r>
            <a:r>
              <a:rPr lang="en-US" dirty="0">
                <a:solidFill>
                  <a:schemeClr val="dk1"/>
                </a:solidFill>
              </a:rPr>
              <a:t>  de </a:t>
            </a:r>
            <a:r>
              <a:rPr lang="en-US" dirty="0" err="1">
                <a:solidFill>
                  <a:schemeClr val="dk1"/>
                </a:solidFill>
              </a:rPr>
              <a:t>ciberseguridad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actualizada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usando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técnicas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cifrado</a:t>
            </a:r>
            <a:r>
              <a:rPr lang="en-US" dirty="0">
                <a:solidFill>
                  <a:schemeClr val="dk1"/>
                </a:solidFill>
              </a:rPr>
              <a:t> para la </a:t>
            </a:r>
            <a:r>
              <a:rPr lang="en-US" dirty="0" err="1">
                <a:solidFill>
                  <a:schemeClr val="dk1"/>
                </a:solidFill>
              </a:rPr>
              <a:t>transferencia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datos</a:t>
            </a:r>
            <a:r>
              <a:rPr lang="en-US" dirty="0">
                <a:solidFill>
                  <a:schemeClr val="dk1"/>
                </a:solidFill>
              </a:rPr>
              <a:t>, con </a:t>
            </a:r>
            <a:r>
              <a:rPr lang="en-US" dirty="0" err="1">
                <a:solidFill>
                  <a:schemeClr val="dk1"/>
                </a:solidFill>
              </a:rPr>
              <a:t>confirmación</a:t>
            </a:r>
            <a:r>
              <a:rPr lang="en-US" dirty="0">
                <a:solidFill>
                  <a:schemeClr val="dk1"/>
                </a:solidFill>
              </a:rPr>
              <a:t> de la </a:t>
            </a:r>
            <a:r>
              <a:rPr lang="en-US" dirty="0" err="1">
                <a:solidFill>
                  <a:schemeClr val="dk1"/>
                </a:solidFill>
              </a:rPr>
              <a:t>recepción</a:t>
            </a:r>
            <a:r>
              <a:rPr lang="en-US" dirty="0">
                <a:solidFill>
                  <a:schemeClr val="dk1"/>
                </a:solidFill>
              </a:rPr>
              <a:t> del </a:t>
            </a:r>
            <a:r>
              <a:rPr lang="en-US" dirty="0" err="1">
                <a:solidFill>
                  <a:schemeClr val="dk1"/>
                </a:solidFill>
              </a:rPr>
              <a:t>mensaje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marR="38100" lvl="0" indent="0" algn="just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6. </a:t>
            </a:r>
            <a:r>
              <a:rPr lang="en-US" dirty="0" err="1">
                <a:solidFill>
                  <a:schemeClr val="dk1"/>
                </a:solidFill>
              </a:rPr>
              <a:t>Sólo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pueden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utilizarse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métodos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archivo</a:t>
            </a:r>
            <a:r>
              <a:rPr lang="en-US" dirty="0">
                <a:solidFill>
                  <a:schemeClr val="dk1"/>
                </a:solidFill>
              </a:rPr>
              <a:t> y </a:t>
            </a:r>
            <a:r>
              <a:rPr lang="en-US" dirty="0" err="1">
                <a:solidFill>
                  <a:schemeClr val="dk1"/>
                </a:solidFill>
              </a:rPr>
              <a:t>transmisión</a:t>
            </a:r>
            <a:r>
              <a:rPr lang="en-US" dirty="0">
                <a:solidFill>
                  <a:schemeClr val="dk1"/>
                </a:solidFill>
              </a:rPr>
              <a:t> que </a:t>
            </a:r>
            <a:r>
              <a:rPr lang="en-US" dirty="0" err="1">
                <a:solidFill>
                  <a:schemeClr val="dk1"/>
                </a:solidFill>
              </a:rPr>
              <a:t>garanticen</a:t>
            </a:r>
            <a:r>
              <a:rPr lang="en-US" dirty="0">
                <a:solidFill>
                  <a:schemeClr val="dk1"/>
                </a:solidFill>
              </a:rPr>
              <a:t> el </a:t>
            </a:r>
            <a:r>
              <a:rPr lang="en-US" dirty="0" err="1">
                <a:solidFill>
                  <a:schemeClr val="dk1"/>
                </a:solidFill>
              </a:rPr>
              <a:t>secreto</a:t>
            </a:r>
            <a:r>
              <a:rPr lang="en-US" dirty="0">
                <a:solidFill>
                  <a:schemeClr val="dk1"/>
                </a:solidFill>
              </a:rPr>
              <a:t> y la  </a:t>
            </a:r>
            <a:r>
              <a:rPr lang="en-US" dirty="0" err="1">
                <a:solidFill>
                  <a:schemeClr val="dk1"/>
                </a:solidFill>
              </a:rPr>
              <a:t>seguridad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los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datos</a:t>
            </a:r>
            <a:r>
              <a:rPr lang="en-US" dirty="0">
                <a:solidFill>
                  <a:schemeClr val="dk1"/>
                </a:solidFill>
              </a:rPr>
              <a:t> del </a:t>
            </a:r>
            <a:r>
              <a:rPr lang="en-US" dirty="0" err="1">
                <a:solidFill>
                  <a:schemeClr val="dk1"/>
                </a:solidFill>
              </a:rPr>
              <a:t>paciente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los</a:t>
            </a:r>
            <a:r>
              <a:rPr lang="en-US" dirty="0">
                <a:solidFill>
                  <a:schemeClr val="dk1"/>
                </a:solidFill>
              </a:rPr>
              <a:t> que </a:t>
            </a:r>
            <a:r>
              <a:rPr lang="en-US" dirty="0" err="1">
                <a:solidFill>
                  <a:schemeClr val="dk1"/>
                </a:solidFill>
              </a:rPr>
              <a:t>sólo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pueden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facilitarse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otro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profesional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sanitario</a:t>
            </a:r>
            <a:r>
              <a:rPr lang="en-US" dirty="0">
                <a:solidFill>
                  <a:schemeClr val="dk1"/>
                </a:solidFill>
              </a:rPr>
              <a:t>  a </a:t>
            </a:r>
            <a:r>
              <a:rPr lang="en-US" dirty="0" err="1">
                <a:solidFill>
                  <a:schemeClr val="dk1"/>
                </a:solidFill>
              </a:rPr>
              <a:t>petición</a:t>
            </a:r>
            <a:r>
              <a:rPr lang="en-US" dirty="0">
                <a:solidFill>
                  <a:schemeClr val="dk1"/>
                </a:solidFill>
              </a:rPr>
              <a:t> o con el </a:t>
            </a:r>
            <a:r>
              <a:rPr lang="en-US" dirty="0" err="1">
                <a:solidFill>
                  <a:schemeClr val="dk1"/>
                </a:solidFill>
              </a:rPr>
              <a:t>consentimiento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informado</a:t>
            </a:r>
            <a:r>
              <a:rPr lang="en-US" dirty="0">
                <a:solidFill>
                  <a:schemeClr val="dk1"/>
                </a:solidFill>
              </a:rPr>
              <a:t> (</a:t>
            </a:r>
            <a:r>
              <a:rPr lang="en-US" dirty="0" err="1">
                <a:solidFill>
                  <a:schemeClr val="dk1"/>
                </a:solidFill>
              </a:rPr>
              <a:t>permiso</a:t>
            </a:r>
            <a:r>
              <a:rPr lang="en-US" dirty="0">
                <a:solidFill>
                  <a:schemeClr val="dk1"/>
                </a:solidFill>
              </a:rPr>
              <a:t>) del </a:t>
            </a:r>
            <a:r>
              <a:rPr lang="en-US" dirty="0" err="1">
                <a:solidFill>
                  <a:schemeClr val="dk1"/>
                </a:solidFill>
              </a:rPr>
              <a:t>paciente</a:t>
            </a:r>
            <a:r>
              <a:rPr lang="en-US" dirty="0">
                <a:solidFill>
                  <a:schemeClr val="dk1"/>
                </a:solidFill>
              </a:rPr>
              <a:t>, y de la </a:t>
            </a:r>
            <a:r>
              <a:rPr lang="en-US" dirty="0" err="1">
                <a:solidFill>
                  <a:schemeClr val="dk1"/>
                </a:solidFill>
              </a:rPr>
              <a:t>manera</a:t>
            </a:r>
            <a:r>
              <a:rPr lang="en-US" dirty="0">
                <a:solidFill>
                  <a:schemeClr val="dk1"/>
                </a:solidFill>
              </a:rPr>
              <a:t> que </a:t>
            </a:r>
            <a:r>
              <a:rPr lang="en-US" dirty="0" err="1">
                <a:solidFill>
                  <a:schemeClr val="dk1"/>
                </a:solidFill>
              </a:rPr>
              <a:t>éste</a:t>
            </a:r>
            <a:r>
              <a:rPr lang="en-US" dirty="0">
                <a:solidFill>
                  <a:schemeClr val="dk1"/>
                </a:solidFill>
              </a:rPr>
              <a:t>  </a:t>
            </a:r>
            <a:r>
              <a:rPr lang="en-US" dirty="0" err="1">
                <a:solidFill>
                  <a:schemeClr val="dk1"/>
                </a:solidFill>
              </a:rPr>
              <a:t>apruebe</a:t>
            </a:r>
            <a:r>
              <a:rPr lang="en-US" dirty="0">
                <a:solidFill>
                  <a:schemeClr val="dk1"/>
                </a:solidFill>
              </a:rPr>
              <a:t> y </a:t>
            </a:r>
            <a:r>
              <a:rPr lang="en-US" dirty="0" err="1">
                <a:solidFill>
                  <a:schemeClr val="dk1"/>
                </a:solidFill>
              </a:rPr>
              <a:t>siempre</a:t>
            </a:r>
            <a:r>
              <a:rPr lang="en-US" dirty="0">
                <a:solidFill>
                  <a:schemeClr val="dk1"/>
                </a:solidFill>
              </a:rPr>
              <a:t> que </a:t>
            </a:r>
            <a:r>
              <a:rPr lang="en-US" dirty="0" err="1">
                <a:solidFill>
                  <a:schemeClr val="dk1"/>
                </a:solidFill>
              </a:rPr>
              <a:t>esa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autorización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refiera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los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datos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relacionados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expresamente</a:t>
            </a:r>
            <a:r>
              <a:rPr lang="en-US" dirty="0">
                <a:solidFill>
                  <a:schemeClr val="dk1"/>
                </a:solidFill>
              </a:rPr>
              <a:t> con  </a:t>
            </a:r>
            <a:r>
              <a:rPr lang="en-US" dirty="0" err="1">
                <a:solidFill>
                  <a:schemeClr val="dk1"/>
                </a:solidFill>
              </a:rPr>
              <a:t>dicha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autorización</a:t>
            </a:r>
            <a:r>
              <a:rPr lang="en-US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60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43a353d011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43a353d011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63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 </a:t>
            </a:r>
            <a:r>
              <a:rPr lang="en-US" dirty="0" err="1"/>
              <a:t>proyecto</a:t>
            </a:r>
            <a:r>
              <a:rPr lang="en-US" dirty="0"/>
              <a:t> de ley </a:t>
            </a:r>
            <a:r>
              <a:rPr lang="en-US" dirty="0" err="1"/>
              <a:t>pretende</a:t>
            </a:r>
            <a:r>
              <a:rPr lang="en-US" dirty="0"/>
              <a:t> </a:t>
            </a:r>
            <a:r>
              <a:rPr lang="en-US" dirty="0" err="1"/>
              <a:t>identificar</a:t>
            </a:r>
            <a:r>
              <a:rPr lang="en-US" dirty="0"/>
              <a:t> las </a:t>
            </a:r>
            <a:r>
              <a:rPr lang="en-US" dirty="0" err="1"/>
              <a:t>cuestiones</a:t>
            </a:r>
            <a:r>
              <a:rPr lang="en-US" dirty="0"/>
              <a:t> </a:t>
            </a:r>
            <a:r>
              <a:rPr lang="en-US" dirty="0" err="1"/>
              <a:t>normativas</a:t>
            </a:r>
            <a:r>
              <a:rPr lang="en-US" dirty="0"/>
              <a:t> que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necesario</a:t>
            </a:r>
            <a:r>
              <a:rPr lang="en-US" dirty="0"/>
              <a:t> </a:t>
            </a:r>
            <a:r>
              <a:rPr lang="en-US" dirty="0" err="1"/>
              <a:t>establecer</a:t>
            </a:r>
            <a:r>
              <a:rPr lang="en-US" dirty="0"/>
              <a:t> para regular la </a:t>
            </a:r>
            <a:r>
              <a:rPr lang="en-US" dirty="0" err="1"/>
              <a:t>incorporación</a:t>
            </a:r>
            <a:r>
              <a:rPr lang="en-US" dirty="0"/>
              <a:t> de las </a:t>
            </a:r>
            <a:r>
              <a:rPr lang="en-US" dirty="0" err="1"/>
              <a:t>TICs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herramientas</a:t>
            </a:r>
            <a:r>
              <a:rPr lang="en-US" dirty="0"/>
              <a:t> de </a:t>
            </a:r>
            <a:r>
              <a:rPr lang="en-US" dirty="0" err="1"/>
              <a:t>apoyo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 smtClean="0"/>
              <a:t>. </a:t>
            </a:r>
            <a:r>
              <a:rPr lang="en-US" dirty="0" err="1" smtClean="0">
                <a:solidFill>
                  <a:schemeClr val="dk1"/>
                </a:solidFill>
              </a:rPr>
              <a:t>Suple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vacíos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regulatorios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importantes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en</a:t>
            </a:r>
            <a:r>
              <a:rPr lang="en-US" dirty="0">
                <a:solidFill>
                  <a:schemeClr val="dk1"/>
                </a:solidFill>
              </a:rPr>
              <a:t> favor de </a:t>
            </a:r>
            <a:r>
              <a:rPr lang="en-US" dirty="0" err="1">
                <a:solidFill>
                  <a:schemeClr val="dk1"/>
                </a:solidFill>
              </a:rPr>
              <a:t>los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pacientes</a:t>
            </a:r>
            <a:r>
              <a:rPr lang="en-US" dirty="0">
                <a:solidFill>
                  <a:schemeClr val="dk1"/>
                </a:solidFill>
              </a:rPr>
              <a:t> (</a:t>
            </a:r>
            <a:r>
              <a:rPr lang="en-US" dirty="0" err="1">
                <a:solidFill>
                  <a:schemeClr val="dk1"/>
                </a:solidFill>
              </a:rPr>
              <a:t>por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ejemplo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salvaguardas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por</a:t>
            </a:r>
            <a:r>
              <a:rPr lang="en-US" dirty="0">
                <a:solidFill>
                  <a:schemeClr val="dk1"/>
                </a:solidFill>
              </a:rPr>
              <a:t> el </a:t>
            </a:r>
            <a:r>
              <a:rPr lang="en-US" dirty="0" err="1">
                <a:solidFill>
                  <a:schemeClr val="dk1"/>
                </a:solidFill>
              </a:rPr>
              <a:t>manejo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datos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personales</a:t>
            </a:r>
            <a:r>
              <a:rPr lang="en-US" dirty="0">
                <a:solidFill>
                  <a:schemeClr val="dk1"/>
                </a:solidFill>
              </a:rPr>
              <a:t>/</a:t>
            </a:r>
            <a:r>
              <a:rPr lang="en-US" dirty="0" err="1">
                <a:solidFill>
                  <a:schemeClr val="dk1"/>
                </a:solidFill>
              </a:rPr>
              <a:t>sensibles</a:t>
            </a:r>
            <a:r>
              <a:rPr lang="en-US" dirty="0">
                <a:solidFill>
                  <a:schemeClr val="dk1"/>
                </a:solidFill>
              </a:rPr>
              <a:t>) y de </a:t>
            </a:r>
            <a:r>
              <a:rPr lang="en-US" dirty="0" err="1">
                <a:solidFill>
                  <a:schemeClr val="dk1"/>
                </a:solidFill>
              </a:rPr>
              <a:t>los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profesionales</a:t>
            </a:r>
            <a:endParaRPr sz="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Actualmente</a:t>
            </a:r>
            <a:r>
              <a:rPr lang="en-US" dirty="0"/>
              <a:t> no hay </a:t>
            </a:r>
            <a:r>
              <a:rPr lang="en-US" dirty="0" err="1"/>
              <a:t>definición</a:t>
            </a:r>
            <a:r>
              <a:rPr lang="en-US" dirty="0"/>
              <a:t> </a:t>
            </a:r>
            <a:r>
              <a:rPr lang="en-US" dirty="0" err="1"/>
              <a:t>normativa</a:t>
            </a:r>
            <a:r>
              <a:rPr lang="en-US" dirty="0"/>
              <a:t> de la </a:t>
            </a:r>
            <a:r>
              <a:rPr lang="en-US" dirty="0" err="1"/>
              <a:t>telesalud</a:t>
            </a:r>
            <a:r>
              <a:rPr lang="en-US" dirty="0"/>
              <a:t> a </a:t>
            </a:r>
            <a:r>
              <a:rPr lang="en-US" dirty="0" err="1"/>
              <a:t>pesar</a:t>
            </a:r>
            <a:r>
              <a:rPr lang="en-US" dirty="0"/>
              <a:t> de que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práctica</a:t>
            </a:r>
            <a:r>
              <a:rPr lang="en-US" dirty="0"/>
              <a:t> se </a:t>
            </a:r>
            <a:r>
              <a:rPr lang="en-US" dirty="0" err="1"/>
              <a:t>vienen</a:t>
            </a:r>
            <a:r>
              <a:rPr lang="en-US" dirty="0"/>
              <a:t> </a:t>
            </a:r>
            <a:r>
              <a:rPr lang="en-US" dirty="0" err="1"/>
              <a:t>desarrollando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médicos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 las </a:t>
            </a:r>
            <a:r>
              <a:rPr lang="en-US" dirty="0" err="1"/>
              <a:t>TICs</a:t>
            </a:r>
            <a:r>
              <a:rPr lang="en-US" dirty="0"/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Trabajamos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del </a:t>
            </a:r>
            <a:r>
              <a:rPr lang="en-US" dirty="0" err="1">
                <a:solidFill>
                  <a:schemeClr val="dk1"/>
                </a:solidFill>
              </a:rPr>
              <a:t>proyecto</a:t>
            </a:r>
            <a:r>
              <a:rPr lang="en-US" dirty="0">
                <a:solidFill>
                  <a:schemeClr val="dk1"/>
                </a:solidFill>
              </a:rPr>
              <a:t> de ley del </a:t>
            </a:r>
            <a:r>
              <a:rPr lang="en-US" dirty="0" err="1">
                <a:solidFill>
                  <a:schemeClr val="dk1"/>
                </a:solidFill>
              </a:rPr>
              <a:t>Senado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sobre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principios</a:t>
            </a:r>
            <a:r>
              <a:rPr lang="en-US" dirty="0">
                <a:solidFill>
                  <a:schemeClr val="dk1"/>
                </a:solidFill>
              </a:rPr>
              <a:t> y </a:t>
            </a:r>
            <a:r>
              <a:rPr lang="en-US" dirty="0" err="1">
                <a:solidFill>
                  <a:schemeClr val="dk1"/>
                </a:solidFill>
              </a:rPr>
              <a:t>alcances</a:t>
            </a:r>
            <a:r>
              <a:rPr lang="en-US" dirty="0">
                <a:solidFill>
                  <a:schemeClr val="dk1"/>
                </a:solidFill>
              </a:rPr>
              <a:t> de la </a:t>
            </a:r>
            <a:r>
              <a:rPr lang="en-US" dirty="0" err="1">
                <a:solidFill>
                  <a:schemeClr val="dk1"/>
                </a:solidFill>
              </a:rPr>
              <a:t>TELESALUD</a:t>
            </a:r>
            <a:r>
              <a:rPr lang="en-US" dirty="0">
                <a:solidFill>
                  <a:schemeClr val="dk1"/>
                </a:solidFill>
              </a:rPr>
              <a:t> (</a:t>
            </a:r>
            <a:r>
              <a:rPr lang="en-US" dirty="0" err="1">
                <a:solidFill>
                  <a:schemeClr val="dk1"/>
                </a:solidFill>
              </a:rPr>
              <a:t>proyecto</a:t>
            </a:r>
            <a:r>
              <a:rPr lang="en-US" dirty="0">
                <a:solidFill>
                  <a:schemeClr val="dk1"/>
                </a:solidFill>
              </a:rPr>
              <a:t> con media </a:t>
            </a:r>
            <a:r>
              <a:rPr lang="en-US" dirty="0" err="1">
                <a:solidFill>
                  <a:schemeClr val="dk1"/>
                </a:solidFill>
              </a:rPr>
              <a:t>sanción</a:t>
            </a:r>
            <a:r>
              <a:rPr lang="en-US" dirty="0">
                <a:solidFill>
                  <a:schemeClr val="dk1"/>
                </a:solidFill>
              </a:rPr>
              <a:t>) y del </a:t>
            </a:r>
            <a:r>
              <a:rPr lang="en-US" dirty="0" err="1">
                <a:solidFill>
                  <a:schemeClr val="dk1"/>
                </a:solidFill>
              </a:rPr>
              <a:t>proyecto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reglamentación</a:t>
            </a:r>
            <a:r>
              <a:rPr lang="en-US" dirty="0">
                <a:solidFill>
                  <a:schemeClr val="dk1"/>
                </a:solidFill>
              </a:rPr>
              <a:t> de la ley de </a:t>
            </a:r>
            <a:r>
              <a:rPr lang="en-US" dirty="0" err="1">
                <a:solidFill>
                  <a:schemeClr val="dk1"/>
                </a:solidFill>
              </a:rPr>
              <a:t>receta</a:t>
            </a:r>
            <a:r>
              <a:rPr lang="en-US" dirty="0">
                <a:solidFill>
                  <a:schemeClr val="dk1"/>
                </a:solidFill>
              </a:rPr>
              <a:t> digital, que </a:t>
            </a:r>
            <a:r>
              <a:rPr lang="en-US" dirty="0" err="1">
                <a:solidFill>
                  <a:schemeClr val="dk1"/>
                </a:solidFill>
              </a:rPr>
              <a:t>venimos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revisando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hace</a:t>
            </a:r>
            <a:r>
              <a:rPr lang="en-US" dirty="0">
                <a:solidFill>
                  <a:schemeClr val="dk1"/>
                </a:solidFill>
              </a:rPr>
              <a:t> dos </a:t>
            </a:r>
            <a:r>
              <a:rPr lang="en-US" dirty="0" err="1">
                <a:solidFill>
                  <a:schemeClr val="dk1"/>
                </a:solidFill>
              </a:rPr>
              <a:t>años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Tanto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en</a:t>
            </a:r>
            <a:r>
              <a:rPr lang="en-US" dirty="0">
                <a:solidFill>
                  <a:schemeClr val="dk1"/>
                </a:solidFill>
              </a:rPr>
              <a:t> el </a:t>
            </a:r>
            <a:r>
              <a:rPr lang="en-US" dirty="0" err="1">
                <a:solidFill>
                  <a:schemeClr val="dk1"/>
                </a:solidFill>
              </a:rPr>
              <a:t>proyecto</a:t>
            </a:r>
            <a:r>
              <a:rPr lang="en-US" dirty="0">
                <a:solidFill>
                  <a:schemeClr val="dk1"/>
                </a:solidFill>
              </a:rPr>
              <a:t> con media </a:t>
            </a:r>
            <a:r>
              <a:rPr lang="en-US" dirty="0" err="1">
                <a:solidFill>
                  <a:schemeClr val="dk1"/>
                </a:solidFill>
              </a:rPr>
              <a:t>sanción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Telesalud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como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en</a:t>
            </a:r>
            <a:r>
              <a:rPr lang="en-US" dirty="0">
                <a:solidFill>
                  <a:schemeClr val="dk1"/>
                </a:solidFill>
              </a:rPr>
              <a:t> la ley de </a:t>
            </a:r>
            <a:r>
              <a:rPr lang="en-US" dirty="0" err="1">
                <a:solidFill>
                  <a:schemeClr val="dk1"/>
                </a:solidFill>
              </a:rPr>
              <a:t>Receta</a:t>
            </a:r>
            <a:r>
              <a:rPr lang="en-US" dirty="0">
                <a:solidFill>
                  <a:schemeClr val="dk1"/>
                </a:solidFill>
              </a:rPr>
              <a:t> Digital, hay </a:t>
            </a:r>
            <a:r>
              <a:rPr lang="en-US" dirty="0" err="1">
                <a:solidFill>
                  <a:schemeClr val="dk1"/>
                </a:solidFill>
              </a:rPr>
              <a:t>muchas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cuestiones</a:t>
            </a:r>
            <a:r>
              <a:rPr lang="en-US" dirty="0">
                <a:solidFill>
                  <a:schemeClr val="dk1"/>
                </a:solidFill>
              </a:rPr>
              <a:t> que, </a:t>
            </a:r>
            <a:r>
              <a:rPr lang="en-US" dirty="0" err="1">
                <a:solidFill>
                  <a:schemeClr val="dk1"/>
                </a:solidFill>
              </a:rPr>
              <a:t>como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autoridad</a:t>
            </a:r>
            <a:r>
              <a:rPr lang="en-US" dirty="0">
                <a:solidFill>
                  <a:schemeClr val="dk1"/>
                </a:solidFill>
              </a:rPr>
              <a:t> sanitaria </a:t>
            </a:r>
            <a:r>
              <a:rPr lang="en-US" dirty="0" err="1">
                <a:solidFill>
                  <a:schemeClr val="dk1"/>
                </a:solidFill>
              </a:rPr>
              <a:t>entendemos</a:t>
            </a:r>
            <a:r>
              <a:rPr lang="en-US" dirty="0">
                <a:solidFill>
                  <a:schemeClr val="dk1"/>
                </a:solidFill>
              </a:rPr>
              <a:t> que </a:t>
            </a:r>
            <a:r>
              <a:rPr lang="en-US" dirty="0" err="1">
                <a:solidFill>
                  <a:schemeClr val="dk1"/>
                </a:solidFill>
              </a:rPr>
              <a:t>hace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falta</a:t>
            </a:r>
            <a:r>
              <a:rPr lang="en-US" dirty="0">
                <a:solidFill>
                  <a:schemeClr val="dk1"/>
                </a:solidFill>
              </a:rPr>
              <a:t> regular </a:t>
            </a:r>
            <a:r>
              <a:rPr lang="en-US" dirty="0" err="1">
                <a:solidFill>
                  <a:schemeClr val="dk1"/>
                </a:solidFill>
              </a:rPr>
              <a:t>en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materia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Telesalud</a:t>
            </a:r>
            <a:r>
              <a:rPr lang="en-US" dirty="0">
                <a:solidFill>
                  <a:schemeClr val="dk1"/>
                </a:solidFill>
              </a:rPr>
              <a:t>, que no se </a:t>
            </a:r>
            <a:r>
              <a:rPr lang="en-US" dirty="0" err="1">
                <a:solidFill>
                  <a:schemeClr val="dk1"/>
                </a:solidFill>
              </a:rPr>
              <a:t>tuvieron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cuenta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en</a:t>
            </a:r>
            <a:r>
              <a:rPr lang="en-US" dirty="0">
                <a:solidFill>
                  <a:schemeClr val="dk1"/>
                </a:solidFill>
              </a:rPr>
              <a:t> el </a:t>
            </a:r>
            <a:r>
              <a:rPr lang="en-US" dirty="0" err="1">
                <a:solidFill>
                  <a:schemeClr val="dk1"/>
                </a:solidFill>
              </a:rPr>
              <a:t>proyecto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en</a:t>
            </a:r>
            <a:r>
              <a:rPr lang="en-US" dirty="0">
                <a:solidFill>
                  <a:schemeClr val="dk1"/>
                </a:solidFill>
              </a:rPr>
              <a:t> la Ley de </a:t>
            </a:r>
            <a:r>
              <a:rPr lang="en-US" dirty="0" err="1">
                <a:solidFill>
                  <a:schemeClr val="dk1"/>
                </a:solidFill>
              </a:rPr>
              <a:t>Receta</a:t>
            </a:r>
            <a:r>
              <a:rPr lang="en-US" dirty="0">
                <a:solidFill>
                  <a:schemeClr val="dk1"/>
                </a:solidFill>
              </a:rPr>
              <a:t>. Son </a:t>
            </a:r>
            <a:r>
              <a:rPr lang="en-US" dirty="0" err="1">
                <a:solidFill>
                  <a:schemeClr val="dk1"/>
                </a:solidFill>
              </a:rPr>
              <a:t>cuestiones</a:t>
            </a:r>
            <a:r>
              <a:rPr lang="en-US" dirty="0">
                <a:solidFill>
                  <a:schemeClr val="dk1"/>
                </a:solidFill>
              </a:rPr>
              <a:t> que no </a:t>
            </a:r>
            <a:r>
              <a:rPr lang="en-US" dirty="0" err="1">
                <a:solidFill>
                  <a:schemeClr val="dk1"/>
                </a:solidFill>
              </a:rPr>
              <a:t>podríamos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nosotros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incorporarlas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decretos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reglamentarios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porque</a:t>
            </a:r>
            <a:r>
              <a:rPr lang="en-US" dirty="0">
                <a:solidFill>
                  <a:schemeClr val="dk1"/>
                </a:solidFill>
              </a:rPr>
              <a:t> -</a:t>
            </a:r>
            <a:r>
              <a:rPr lang="en-US" dirty="0" err="1">
                <a:solidFill>
                  <a:schemeClr val="dk1"/>
                </a:solidFill>
              </a:rPr>
              <a:t>por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temas</a:t>
            </a:r>
            <a:r>
              <a:rPr lang="en-US" dirty="0">
                <a:solidFill>
                  <a:schemeClr val="dk1"/>
                </a:solidFill>
              </a:rPr>
              <a:t> de que se </a:t>
            </a:r>
            <a:r>
              <a:rPr lang="en-US" dirty="0" err="1">
                <a:solidFill>
                  <a:schemeClr val="dk1"/>
                </a:solidFill>
              </a:rPr>
              <a:t>trata</a:t>
            </a:r>
            <a:r>
              <a:rPr lang="en-US" dirty="0">
                <a:solidFill>
                  <a:schemeClr val="dk1"/>
                </a:solidFill>
              </a:rPr>
              <a:t>-, </a:t>
            </a:r>
            <a:r>
              <a:rPr lang="en-US" dirty="0" err="1">
                <a:solidFill>
                  <a:schemeClr val="dk1"/>
                </a:solidFill>
              </a:rPr>
              <a:t>es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necesario</a:t>
            </a:r>
            <a:r>
              <a:rPr lang="en-US" dirty="0">
                <a:solidFill>
                  <a:schemeClr val="dk1"/>
                </a:solidFill>
              </a:rPr>
              <a:t> que </a:t>
            </a:r>
            <a:r>
              <a:rPr lang="en-US" dirty="0" err="1">
                <a:solidFill>
                  <a:schemeClr val="dk1"/>
                </a:solidFill>
              </a:rPr>
              <a:t>estén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establecidas</a:t>
            </a:r>
            <a:r>
              <a:rPr lang="en-US" dirty="0">
                <a:solidFill>
                  <a:schemeClr val="dk1"/>
                </a:solidFill>
              </a:rPr>
              <a:t> con </a:t>
            </a:r>
            <a:r>
              <a:rPr lang="en-US" dirty="0" err="1">
                <a:solidFill>
                  <a:schemeClr val="dk1"/>
                </a:solidFill>
              </a:rPr>
              <a:t>nivel</a:t>
            </a:r>
            <a:r>
              <a:rPr lang="en-US" dirty="0">
                <a:solidFill>
                  <a:schemeClr val="dk1"/>
                </a:solidFill>
              </a:rPr>
              <a:t> de ley, </a:t>
            </a:r>
            <a:r>
              <a:rPr lang="en-US" dirty="0" err="1">
                <a:solidFill>
                  <a:schemeClr val="dk1"/>
                </a:solidFill>
              </a:rPr>
              <a:t>como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ejemplo</a:t>
            </a:r>
            <a:r>
              <a:rPr lang="en-US" dirty="0">
                <a:solidFill>
                  <a:schemeClr val="dk1"/>
                </a:solidFill>
              </a:rPr>
              <a:t> las </a:t>
            </a:r>
            <a:r>
              <a:rPr lang="en-US" dirty="0" err="1">
                <a:solidFill>
                  <a:schemeClr val="dk1"/>
                </a:solidFill>
              </a:rPr>
              <a:t>cuestiones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jurisdicción</a:t>
            </a:r>
            <a:r>
              <a:rPr lang="en-US" dirty="0">
                <a:solidFill>
                  <a:schemeClr val="dk1"/>
                </a:solidFill>
              </a:rPr>
              <a:t> del </a:t>
            </a:r>
            <a:r>
              <a:rPr lang="en-US" dirty="0" err="1">
                <a:solidFill>
                  <a:schemeClr val="dk1"/>
                </a:solidFill>
              </a:rPr>
              <a:t>acto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telemedicina</a:t>
            </a:r>
            <a:r>
              <a:rPr lang="en-US" dirty="0">
                <a:solidFill>
                  <a:schemeClr val="dk1"/>
                </a:solidFill>
              </a:rPr>
              <a:t> o el </a:t>
            </a:r>
            <a:r>
              <a:rPr lang="en-US" dirty="0" err="1">
                <a:solidFill>
                  <a:schemeClr val="dk1"/>
                </a:solidFill>
              </a:rPr>
              <a:t>régimen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sancionatorio</a:t>
            </a:r>
            <a:r>
              <a:rPr lang="en-US" dirty="0">
                <a:solidFill>
                  <a:schemeClr val="dk1"/>
                </a:solidFill>
              </a:rPr>
              <a:t>..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 </a:t>
            </a:r>
            <a:r>
              <a:rPr lang="en-US" dirty="0" err="1"/>
              <a:t>cumplimiento</a:t>
            </a:r>
            <a:r>
              <a:rPr lang="en-US" dirty="0"/>
              <a:t> de la </a:t>
            </a:r>
            <a:r>
              <a:rPr lang="en-US" dirty="0" err="1"/>
              <a:t>finalidad</a:t>
            </a:r>
            <a:r>
              <a:rPr lang="en-US" dirty="0"/>
              <a:t> sanitaria de la </a:t>
            </a:r>
            <a:r>
              <a:rPr lang="en-US" dirty="0" err="1"/>
              <a:t>Telesalud</a:t>
            </a:r>
            <a:r>
              <a:rPr lang="en-US" dirty="0"/>
              <a:t> </a:t>
            </a:r>
            <a:r>
              <a:rPr lang="en-US" dirty="0" err="1"/>
              <a:t>requiere</a:t>
            </a:r>
            <a:r>
              <a:rPr lang="en-US" dirty="0"/>
              <a:t> </a:t>
            </a:r>
            <a:r>
              <a:rPr lang="en-US" dirty="0" err="1"/>
              <a:t>determinadas</a:t>
            </a:r>
            <a:r>
              <a:rPr lang="en-US" dirty="0"/>
              <a:t> </a:t>
            </a:r>
            <a:r>
              <a:rPr lang="en-US" dirty="0" err="1"/>
              <a:t>salvaguardas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favor del </a:t>
            </a:r>
            <a:r>
              <a:rPr lang="en-US" dirty="0" err="1"/>
              <a:t>paciente</a:t>
            </a:r>
            <a:r>
              <a:rPr lang="en-US" dirty="0"/>
              <a:t> (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personales</a:t>
            </a:r>
            <a:r>
              <a:rPr lang="en-US" dirty="0"/>
              <a:t> / </a:t>
            </a:r>
            <a:r>
              <a:rPr lang="en-US" dirty="0" err="1"/>
              <a:t>sensibles</a:t>
            </a:r>
            <a:r>
              <a:rPr lang="en-US" dirty="0"/>
              <a:t>) que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necesariamente</a:t>
            </a:r>
            <a:r>
              <a:rPr lang="en-US" dirty="0"/>
              <a:t> </a:t>
            </a:r>
            <a:r>
              <a:rPr lang="en-US" dirty="0" err="1"/>
              <a:t>reguladas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ley, para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protección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1249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3fdb7bc4a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3fdb7bc4a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ley 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establece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basa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principios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Accesibilidad</a:t>
            </a:r>
            <a:endParaRPr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 la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población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posibilidad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acceder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telesalud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distinciones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Telesalud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permitir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acceso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distinciones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población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disponibilidad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oportunos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calidad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Equidad</a:t>
            </a:r>
            <a:endParaRPr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Entendida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principio de la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social que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ausencia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evitables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injustas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remediables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personas,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debido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circunstancias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sociales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económicas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demográficas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geográficas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 la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adopción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medidas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técnicas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organizativas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el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sensibles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las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seguridades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adulteración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pérdida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tratamiento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autorizado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desviaciones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intencionales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involuntarias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Eficiencia</a:t>
            </a:r>
            <a:r>
              <a:rPr lang="en-US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alcanzar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mejores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disponibles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Gobernanza</a:t>
            </a:r>
            <a:r>
              <a:rPr lang="en-US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articulación</a:t>
            </a:r>
            <a:r>
              <a:rPr lang="en-US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federal</a:t>
            </a:r>
            <a:endParaRPr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Previendo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condiciones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interoperabilidad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RED FEDERAL DE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TELESALUD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Confidencialidad</a:t>
            </a:r>
            <a:r>
              <a:rPr lang="en-US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intercambio</a:t>
            </a:r>
            <a:r>
              <a:rPr lang="en-US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endParaRPr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relación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el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médico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intercambio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profesionales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sanitaria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Continuidad</a:t>
            </a:r>
            <a:r>
              <a:rPr lang="en-US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integrar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teleasistencia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modalidades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búsqueda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continuidad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centrada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9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</a:t>
            </a:r>
            <a:endParaRPr lang="en-US" sz="9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proyecto de ley pretende regular los alcances de </a:t>
            </a:r>
            <a:r>
              <a:rPr lang="es-AR" sz="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componentes de la </a:t>
            </a:r>
            <a:r>
              <a:rPr lang="es-AR" sz="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Telesalud</a:t>
            </a:r>
            <a:r>
              <a:rPr lang="es-AR" sz="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garantizar la calidad y seguridad de la asistencia brindada a través de las </a:t>
            </a:r>
            <a:r>
              <a:rPr lang="es-AR" sz="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TICs</a:t>
            </a: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eso establece la diferencia y define las distintas formas que puede adoptar la </a:t>
            </a:r>
            <a:r>
              <a:rPr lang="es-AR" sz="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telesalud</a:t>
            </a: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Teleasistencia</a:t>
            </a: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definida en el proyecto como la provisión de servicios de salud a distancia de forma sincrónica o asincrónica dentro del territorio nacional, en los componentes de promoción, prevención, diagnóstico, tratamiento y rehabilitación mediante el uso de </a:t>
            </a:r>
            <a:r>
              <a:rPr lang="es-AR" sz="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TICs</a:t>
            </a: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 el propósito de facilitar el acceso y la oportunidad en la prestación de servicios de calidad a la población </a:t>
            </a:r>
            <a:r>
              <a:rPr lang="es-AR" sz="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los casos en que la distancia es un factor crítico que determina limitaciones de oferta y/o de acceso</a:t>
            </a: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su área geográfica.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Telemedicina:</a:t>
            </a: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entiende por telemedicina a la modalidad de provisión de servicios de salud a través de las </a:t>
            </a:r>
            <a:r>
              <a:rPr lang="es-AR" sz="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TICs</a:t>
            </a: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 que el término </a:t>
            </a:r>
            <a:r>
              <a:rPr lang="es-AR" sz="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telemedicina</a:t>
            </a: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circunscribe a servicios de atención médica directa, la </a:t>
            </a:r>
            <a:r>
              <a:rPr lang="es-AR" sz="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telesalud</a:t>
            </a:r>
            <a:r>
              <a:rPr lang="es-AR" sz="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denota (abarca) una definición más amplia, incluyendo las tecnologías de educación a distancia con fines sanitarios y las de divulgación al consumidor y otras aplicaciones en las que las comunicaciones electrónicas y las TIC ́s se utilizan para apoyar los servicios de atención de la salud. La </a:t>
            </a:r>
            <a:r>
              <a:rPr lang="es-AR" sz="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telesalud</a:t>
            </a: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puede incluir tanto servicios clínicos como no clínicos.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proyecto definimos a la </a:t>
            </a:r>
            <a:r>
              <a:rPr lang="es-AR" sz="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Telesalud</a:t>
            </a:r>
            <a:r>
              <a:rPr lang="es-AR" sz="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el uso de </a:t>
            </a:r>
            <a:r>
              <a:rPr lang="es-AR" sz="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Tics con el objetivo de intercambiar datos para facilitar la relación del equipo de salud y los pacientes en el diagnóstico, tratamiento y prevención de enfermedades y lesiones, la investigación</a:t>
            </a:r>
            <a:r>
              <a:rPr lang="es-AR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evaluación, la gestión sanitaria y la educación continua de los profesionales, técnicos de la salud u otros actores intervinientes, para favorecer los derechos de los individuos y sus comunidades, la seguridad, calidad y mejora continua de esos procesos.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Teleconsulta</a:t>
            </a:r>
            <a:r>
              <a:rPr lang="es-AR" sz="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entiende por </a:t>
            </a:r>
            <a:r>
              <a:rPr lang="es-AR" sz="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teleconsulta</a:t>
            </a: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proceso de </a:t>
            </a:r>
            <a:r>
              <a:rPr lang="es-AR" sz="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teleasistencia</a:t>
            </a: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brindado a través de las </a:t>
            </a:r>
            <a:r>
              <a:rPr lang="es-AR" sz="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TIC’s</a:t>
            </a: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implica la interpretación de la información y la toma de decisiones, que se produce en la relación entre el equipo de salud y la persona que recibe la atención sanitaria (primera opinión) y entre distintos profesionales que consultan entre sí, debidamente autorizados por el paciente (interconsulta) aún sin su presencia o cuando son consultados por este para una segunda opinión.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" b="1" dirty="0" err="1" smtClean="0">
                <a:solidFill>
                  <a:srgbClr val="1E2D31"/>
                </a:solidFill>
                <a:latin typeface="Calibri"/>
                <a:ea typeface="Calibri"/>
                <a:cs typeface="Calibri"/>
                <a:sym typeface="Calibri"/>
              </a:rPr>
              <a:t>Telegestión</a:t>
            </a:r>
            <a:r>
              <a:rPr lang="es-AR" sz="800" b="1" dirty="0" smtClean="0">
                <a:solidFill>
                  <a:srgbClr val="1E2D31"/>
                </a:solidFill>
                <a:latin typeface="Calibri"/>
                <a:ea typeface="Calibri"/>
                <a:cs typeface="Calibri"/>
                <a:sym typeface="Calibri"/>
              </a:rPr>
              <a:t> sanitaria</a:t>
            </a:r>
            <a:r>
              <a:rPr lang="es-AR" sz="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la aplicación de los métodos de la gestión de salud a travé</a:t>
            </a:r>
            <a:r>
              <a:rPr lang="es-AR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las </a:t>
            </a:r>
            <a:r>
              <a:rPr lang="es-AR" sz="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TICs</a:t>
            </a:r>
            <a:r>
              <a:rPr lang="es-A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los procesos de los servicios de salud. Incluye: planificación, organización, dirección y control, y la gestión a distancia de trámites o procesos administrativos como citas o turnos, solicitud de estudios o de resultados, consultas de documentos médicos digitales de otros profesionales de la misma o de distinta institución o especialidad, o procesos entre la atención primaria y la especializada, así como aspectos relacionados con la facturación, para la vigilancia y notificación del nivel de stock, consumo y distribución de productos médicos.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" b="1" dirty="0" err="1" smtClean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Telecapacitación</a:t>
            </a:r>
            <a:r>
              <a:rPr lang="es-AR" sz="800" dirty="0" smtClean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AR" sz="1050" dirty="0" smtClean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800" dirty="0" smtClean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Formación a distancia de profesionales con fines sanitarios mediante el  uso de estas tecnologías para compartir y difundir buenas prácticas; generación de conocimientos con fines sanitarios.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" b="1" dirty="0" err="1" smtClean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Telediagnóstico</a:t>
            </a:r>
            <a:r>
              <a:rPr lang="es-AR" sz="800" dirty="0" smtClean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se define como la modalidad de evaluación previa cuya finalidad es la valoración de una enfermedad o el diagnóstico, previo intercambio de información entre profesionales o entre profesional y paciente, incluyendo el uso de imágenes o informes</a:t>
            </a:r>
            <a:endParaRPr sz="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99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2fc83013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42fc83013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</a:rPr>
              <a:t>El </a:t>
            </a:r>
            <a:r>
              <a:rPr lang="en-US" sz="900" dirty="0" err="1">
                <a:solidFill>
                  <a:schemeClr val="dk1"/>
                </a:solidFill>
              </a:rPr>
              <a:t>proyecto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dejará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en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claro</a:t>
            </a:r>
            <a:r>
              <a:rPr lang="en-US" sz="900" dirty="0">
                <a:solidFill>
                  <a:schemeClr val="dk1"/>
                </a:solidFill>
              </a:rPr>
              <a:t> que la </a:t>
            </a:r>
            <a:r>
              <a:rPr lang="en-US" sz="900" dirty="0" err="1">
                <a:solidFill>
                  <a:schemeClr val="dk1"/>
                </a:solidFill>
              </a:rPr>
              <a:t>teleasistencia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es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una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modalidad</a:t>
            </a:r>
            <a:r>
              <a:rPr lang="en-US" sz="900" dirty="0">
                <a:solidFill>
                  <a:schemeClr val="dk1"/>
                </a:solidFill>
              </a:rPr>
              <a:t> que </a:t>
            </a:r>
            <a:r>
              <a:rPr lang="en-US" sz="900" b="1" dirty="0" err="1">
                <a:solidFill>
                  <a:schemeClr val="dk1"/>
                </a:solidFill>
              </a:rPr>
              <a:t>complementa</a:t>
            </a:r>
            <a:r>
              <a:rPr lang="en-US" sz="900" dirty="0">
                <a:solidFill>
                  <a:schemeClr val="dk1"/>
                </a:solidFill>
              </a:rPr>
              <a:t> a la </a:t>
            </a:r>
            <a:r>
              <a:rPr lang="en-US" sz="900" dirty="0" err="1">
                <a:solidFill>
                  <a:schemeClr val="dk1"/>
                </a:solidFill>
              </a:rPr>
              <a:t>asistencia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presencial</a:t>
            </a:r>
            <a:r>
              <a:rPr lang="en-US" sz="900" dirty="0">
                <a:solidFill>
                  <a:schemeClr val="dk1"/>
                </a:solidFill>
              </a:rPr>
              <a:t> sin </a:t>
            </a:r>
            <a:r>
              <a:rPr lang="en-US" sz="900" dirty="0" err="1">
                <a:solidFill>
                  <a:schemeClr val="dk1"/>
                </a:solidFill>
              </a:rPr>
              <a:t>perjuicio</a:t>
            </a:r>
            <a:r>
              <a:rPr lang="en-US" sz="900" dirty="0">
                <a:solidFill>
                  <a:schemeClr val="dk1"/>
                </a:solidFill>
              </a:rPr>
              <a:t> de que, a </a:t>
            </a:r>
            <a:r>
              <a:rPr lang="en-US" sz="900" dirty="0" err="1">
                <a:solidFill>
                  <a:schemeClr val="dk1"/>
                </a:solidFill>
              </a:rPr>
              <a:t>criterio</a:t>
            </a:r>
            <a:r>
              <a:rPr lang="en-US" sz="900" dirty="0">
                <a:solidFill>
                  <a:schemeClr val="dk1"/>
                </a:solidFill>
              </a:rPr>
              <a:t> del </a:t>
            </a:r>
            <a:r>
              <a:rPr lang="en-US" sz="900" dirty="0" err="1">
                <a:solidFill>
                  <a:schemeClr val="dk1"/>
                </a:solidFill>
              </a:rPr>
              <a:t>profesional</a:t>
            </a:r>
            <a:r>
              <a:rPr lang="en-US" sz="900" dirty="0">
                <a:solidFill>
                  <a:schemeClr val="dk1"/>
                </a:solidFill>
              </a:rPr>
              <a:t> y con el </a:t>
            </a:r>
            <a:r>
              <a:rPr lang="en-US" sz="900" dirty="0" err="1">
                <a:solidFill>
                  <a:schemeClr val="dk1"/>
                </a:solidFill>
              </a:rPr>
              <a:t>consentimiento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informado</a:t>
            </a:r>
            <a:r>
              <a:rPr lang="en-US" sz="900" dirty="0">
                <a:solidFill>
                  <a:schemeClr val="dk1"/>
                </a:solidFill>
              </a:rPr>
              <a:t> del </a:t>
            </a:r>
            <a:r>
              <a:rPr lang="en-US" sz="900" dirty="0" err="1">
                <a:solidFill>
                  <a:schemeClr val="dk1"/>
                </a:solidFill>
              </a:rPr>
              <a:t>paciente</a:t>
            </a:r>
            <a:r>
              <a:rPr lang="en-US" sz="900" dirty="0">
                <a:solidFill>
                  <a:schemeClr val="dk1"/>
                </a:solidFill>
              </a:rPr>
              <a:t>, </a:t>
            </a:r>
            <a:r>
              <a:rPr lang="en-US" sz="900" dirty="0" err="1">
                <a:solidFill>
                  <a:schemeClr val="dk1"/>
                </a:solidFill>
              </a:rPr>
              <a:t>pueda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agotarse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en</a:t>
            </a:r>
            <a:r>
              <a:rPr lang="en-US" sz="900" dirty="0">
                <a:solidFill>
                  <a:schemeClr val="dk1"/>
                </a:solidFill>
              </a:rPr>
              <a:t> un solo </a:t>
            </a:r>
            <a:r>
              <a:rPr lang="en-US" sz="900" dirty="0" err="1">
                <a:solidFill>
                  <a:schemeClr val="dk1"/>
                </a:solidFill>
              </a:rPr>
              <a:t>acto</a:t>
            </a:r>
            <a:r>
              <a:rPr lang="en-US" sz="900" dirty="0">
                <a:solidFill>
                  <a:schemeClr val="dk1"/>
                </a:solidFill>
              </a:rPr>
              <a:t>.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chemeClr val="dk1"/>
                </a:solidFill>
              </a:rPr>
              <a:t>Queda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alcanzado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por</a:t>
            </a:r>
            <a:r>
              <a:rPr lang="en-US" sz="900" dirty="0">
                <a:solidFill>
                  <a:schemeClr val="dk1"/>
                </a:solidFill>
              </a:rPr>
              <a:t> el </a:t>
            </a:r>
            <a:r>
              <a:rPr lang="en-US" sz="900" dirty="0" err="1">
                <a:solidFill>
                  <a:schemeClr val="dk1"/>
                </a:solidFill>
              </a:rPr>
              <a:t>proyecto</a:t>
            </a:r>
            <a:r>
              <a:rPr lang="en-US" sz="900" dirty="0">
                <a:solidFill>
                  <a:schemeClr val="dk1"/>
                </a:solidFill>
              </a:rPr>
              <a:t> de ley y se </a:t>
            </a:r>
            <a:r>
              <a:rPr lang="en-US" sz="900" dirty="0" err="1">
                <a:solidFill>
                  <a:schemeClr val="dk1"/>
                </a:solidFill>
              </a:rPr>
              <a:t>definen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como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distintas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formas</a:t>
            </a:r>
            <a:r>
              <a:rPr lang="en-US" sz="900" dirty="0">
                <a:solidFill>
                  <a:schemeClr val="dk1"/>
                </a:solidFill>
              </a:rPr>
              <a:t> que </a:t>
            </a:r>
            <a:r>
              <a:rPr lang="en-US" sz="900" dirty="0" err="1">
                <a:solidFill>
                  <a:schemeClr val="dk1"/>
                </a:solidFill>
              </a:rPr>
              <a:t>puede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asumir</a:t>
            </a:r>
            <a:r>
              <a:rPr lang="en-US" sz="900" dirty="0">
                <a:solidFill>
                  <a:schemeClr val="dk1"/>
                </a:solidFill>
              </a:rPr>
              <a:t> la </a:t>
            </a:r>
            <a:r>
              <a:rPr lang="en-US" sz="900" dirty="0" err="1">
                <a:solidFill>
                  <a:schemeClr val="dk1"/>
                </a:solidFill>
              </a:rPr>
              <a:t>teleasistencia</a:t>
            </a:r>
            <a:r>
              <a:rPr lang="en-US" sz="900" dirty="0">
                <a:solidFill>
                  <a:schemeClr val="dk1"/>
                </a:solidFill>
              </a:rPr>
              <a:t> a: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chemeClr val="dk1"/>
                </a:solidFill>
              </a:rPr>
              <a:t>Consulta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asincrónica</a:t>
            </a:r>
            <a:r>
              <a:rPr lang="en-US" sz="900" dirty="0">
                <a:solidFill>
                  <a:schemeClr val="dk1"/>
                </a:solidFill>
              </a:rPr>
              <a:t>: </a:t>
            </a:r>
            <a:r>
              <a:rPr lang="en-US" sz="900" dirty="0" err="1">
                <a:solidFill>
                  <a:schemeClr val="dk1"/>
                </a:solidFill>
              </a:rPr>
              <a:t>consulta</a:t>
            </a:r>
            <a:r>
              <a:rPr lang="en-US" sz="900" dirty="0">
                <a:solidFill>
                  <a:schemeClr val="dk1"/>
                </a:solidFill>
              </a:rPr>
              <a:t> virtual a un </a:t>
            </a:r>
            <a:r>
              <a:rPr lang="en-US" sz="900" dirty="0" err="1">
                <a:solidFill>
                  <a:schemeClr val="dk1"/>
                </a:solidFill>
              </a:rPr>
              <a:t>profesional</a:t>
            </a:r>
            <a:r>
              <a:rPr lang="en-US" sz="900" dirty="0">
                <a:solidFill>
                  <a:schemeClr val="dk1"/>
                </a:solidFill>
              </a:rPr>
              <a:t> o </a:t>
            </a:r>
            <a:r>
              <a:rPr lang="en-US" sz="900" dirty="0" err="1">
                <a:solidFill>
                  <a:schemeClr val="dk1"/>
                </a:solidFill>
              </a:rPr>
              <a:t>centro</a:t>
            </a:r>
            <a:r>
              <a:rPr lang="en-US" sz="900" dirty="0">
                <a:solidFill>
                  <a:schemeClr val="dk1"/>
                </a:solidFill>
              </a:rPr>
              <a:t> de </a:t>
            </a:r>
            <a:r>
              <a:rPr lang="en-US" sz="900" dirty="0" err="1">
                <a:solidFill>
                  <a:schemeClr val="dk1"/>
                </a:solidFill>
              </a:rPr>
              <a:t>referencia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en</a:t>
            </a:r>
            <a:r>
              <a:rPr lang="en-US" sz="900" dirty="0">
                <a:solidFill>
                  <a:schemeClr val="dk1"/>
                </a:solidFill>
              </a:rPr>
              <a:t> forma </a:t>
            </a:r>
            <a:r>
              <a:rPr lang="en-US" sz="900" dirty="0" err="1">
                <a:solidFill>
                  <a:schemeClr val="dk1"/>
                </a:solidFill>
              </a:rPr>
              <a:t>diferida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chemeClr val="dk1"/>
                </a:solidFill>
              </a:rPr>
              <a:t>Consulta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sincrónica</a:t>
            </a:r>
            <a:r>
              <a:rPr lang="en-US" sz="900" dirty="0">
                <a:solidFill>
                  <a:schemeClr val="dk1"/>
                </a:solidFill>
              </a:rPr>
              <a:t>: </a:t>
            </a:r>
            <a:r>
              <a:rPr lang="en-US" sz="900" dirty="0" err="1">
                <a:solidFill>
                  <a:schemeClr val="dk1"/>
                </a:solidFill>
              </a:rPr>
              <a:t>consulta</a:t>
            </a:r>
            <a:r>
              <a:rPr lang="en-US" sz="900" dirty="0">
                <a:solidFill>
                  <a:schemeClr val="dk1"/>
                </a:solidFill>
              </a:rPr>
              <a:t> virtual a un </a:t>
            </a:r>
            <a:r>
              <a:rPr lang="en-US" sz="900" dirty="0" err="1">
                <a:solidFill>
                  <a:schemeClr val="dk1"/>
                </a:solidFill>
              </a:rPr>
              <a:t>profesional</a:t>
            </a:r>
            <a:r>
              <a:rPr lang="en-US" sz="900" dirty="0">
                <a:solidFill>
                  <a:schemeClr val="dk1"/>
                </a:solidFill>
              </a:rPr>
              <a:t> o </a:t>
            </a:r>
            <a:r>
              <a:rPr lang="en-US" sz="900" dirty="0" err="1">
                <a:solidFill>
                  <a:schemeClr val="dk1"/>
                </a:solidFill>
              </a:rPr>
              <a:t>centro</a:t>
            </a:r>
            <a:r>
              <a:rPr lang="en-US" sz="900" dirty="0">
                <a:solidFill>
                  <a:schemeClr val="dk1"/>
                </a:solidFill>
              </a:rPr>
              <a:t> de </a:t>
            </a:r>
            <a:r>
              <a:rPr lang="en-US" sz="900" dirty="0" err="1">
                <a:solidFill>
                  <a:schemeClr val="dk1"/>
                </a:solidFill>
              </a:rPr>
              <a:t>referencia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en</a:t>
            </a:r>
            <a:r>
              <a:rPr lang="en-US" sz="900" dirty="0">
                <a:solidFill>
                  <a:schemeClr val="dk1"/>
                </a:solidFill>
              </a:rPr>
              <a:t> forma y </a:t>
            </a:r>
            <a:r>
              <a:rPr lang="en-US" sz="900" dirty="0" err="1">
                <a:solidFill>
                  <a:schemeClr val="dk1"/>
                </a:solidFill>
              </a:rPr>
              <a:t>tiempo</a:t>
            </a:r>
            <a:r>
              <a:rPr lang="en-US" sz="900" dirty="0">
                <a:solidFill>
                  <a:schemeClr val="dk1"/>
                </a:solidFill>
              </a:rPr>
              <a:t> real </a:t>
            </a:r>
            <a:r>
              <a:rPr lang="en-US" sz="900" dirty="0" err="1">
                <a:solidFill>
                  <a:schemeClr val="dk1"/>
                </a:solidFill>
              </a:rPr>
              <a:t>por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medio</a:t>
            </a:r>
            <a:r>
              <a:rPr lang="en-US" sz="900" dirty="0">
                <a:solidFill>
                  <a:schemeClr val="dk1"/>
                </a:solidFill>
              </a:rPr>
              <a:t> de </a:t>
            </a:r>
            <a:r>
              <a:rPr lang="en-US" sz="900" dirty="0" err="1">
                <a:solidFill>
                  <a:schemeClr val="dk1"/>
                </a:solidFill>
              </a:rPr>
              <a:t>tecnologías</a:t>
            </a:r>
            <a:r>
              <a:rPr lang="en-US" sz="900" dirty="0">
                <a:solidFill>
                  <a:schemeClr val="dk1"/>
                </a:solidFill>
              </a:rPr>
              <a:t> de la </a:t>
            </a:r>
            <a:r>
              <a:rPr lang="en-US" sz="900" dirty="0" err="1">
                <a:solidFill>
                  <a:schemeClr val="dk1"/>
                </a:solidFill>
              </a:rPr>
              <a:t>información</a:t>
            </a:r>
            <a:r>
              <a:rPr lang="en-US" sz="900" dirty="0">
                <a:solidFill>
                  <a:schemeClr val="dk1"/>
                </a:solidFill>
              </a:rPr>
              <a:t> y de las </a:t>
            </a:r>
            <a:r>
              <a:rPr lang="en-US" sz="900" dirty="0" err="1">
                <a:solidFill>
                  <a:schemeClr val="dk1"/>
                </a:solidFill>
              </a:rPr>
              <a:t>comunicaciones</a:t>
            </a:r>
            <a:r>
              <a:rPr lang="en-US" sz="900" dirty="0">
                <a:solidFill>
                  <a:schemeClr val="dk1"/>
                </a:solidFill>
              </a:rPr>
              <a:t>.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chemeClr val="dk1"/>
                </a:solidFill>
              </a:rPr>
              <a:t>Monitoreo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remoto</a:t>
            </a:r>
            <a:r>
              <a:rPr lang="en-US" sz="900" dirty="0">
                <a:solidFill>
                  <a:schemeClr val="dk1"/>
                </a:solidFill>
              </a:rPr>
              <a:t> de </a:t>
            </a:r>
            <a:r>
              <a:rPr lang="en-US" sz="900" dirty="0" err="1">
                <a:solidFill>
                  <a:schemeClr val="dk1"/>
                </a:solidFill>
              </a:rPr>
              <a:t>pacientes</a:t>
            </a:r>
            <a:r>
              <a:rPr lang="en-US" sz="900" dirty="0">
                <a:solidFill>
                  <a:schemeClr val="dk1"/>
                </a:solidFill>
              </a:rPr>
              <a:t>: </a:t>
            </a:r>
            <a:r>
              <a:rPr lang="en-US" sz="900" dirty="0" err="1">
                <a:solidFill>
                  <a:schemeClr val="dk1"/>
                </a:solidFill>
              </a:rPr>
              <a:t>es</a:t>
            </a:r>
            <a:r>
              <a:rPr lang="en-US" sz="900" dirty="0">
                <a:solidFill>
                  <a:schemeClr val="dk1"/>
                </a:solidFill>
              </a:rPr>
              <a:t> el que </a:t>
            </a:r>
            <a:r>
              <a:rPr lang="en-US" sz="900" dirty="0" err="1">
                <a:solidFill>
                  <a:schemeClr val="dk1"/>
                </a:solidFill>
              </a:rPr>
              <a:t>mediante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diversas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tecnologías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permiten</a:t>
            </a:r>
            <a:r>
              <a:rPr lang="en-US" sz="900" dirty="0">
                <a:solidFill>
                  <a:schemeClr val="dk1"/>
                </a:solidFill>
              </a:rPr>
              <a:t> al </a:t>
            </a:r>
            <a:r>
              <a:rPr lang="en-US" sz="900" dirty="0" err="1">
                <a:solidFill>
                  <a:schemeClr val="dk1"/>
                </a:solidFill>
              </a:rPr>
              <a:t>equipo</a:t>
            </a:r>
            <a:r>
              <a:rPr lang="en-US" sz="900" dirty="0">
                <a:solidFill>
                  <a:schemeClr val="dk1"/>
                </a:solidFill>
              </a:rPr>
              <a:t> de </a:t>
            </a:r>
            <a:r>
              <a:rPr lang="en-US" sz="900" dirty="0" err="1">
                <a:solidFill>
                  <a:schemeClr val="dk1"/>
                </a:solidFill>
              </a:rPr>
              <a:t>salud</a:t>
            </a:r>
            <a:r>
              <a:rPr lang="en-US" sz="900" dirty="0">
                <a:solidFill>
                  <a:schemeClr val="dk1"/>
                </a:solidFill>
              </a:rPr>
              <a:t> o al </a:t>
            </a:r>
            <a:r>
              <a:rPr lang="en-US" sz="900" dirty="0" err="1">
                <a:solidFill>
                  <a:schemeClr val="dk1"/>
                </a:solidFill>
              </a:rPr>
              <a:t>centro</a:t>
            </a:r>
            <a:r>
              <a:rPr lang="en-US" sz="900" dirty="0">
                <a:solidFill>
                  <a:schemeClr val="dk1"/>
                </a:solidFill>
              </a:rPr>
              <a:t> de </a:t>
            </a:r>
            <a:r>
              <a:rPr lang="en-US" sz="900" dirty="0" err="1">
                <a:solidFill>
                  <a:schemeClr val="dk1"/>
                </a:solidFill>
              </a:rPr>
              <a:t>referencia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efectuar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los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controles</a:t>
            </a:r>
            <a:r>
              <a:rPr lang="en-US" sz="900" dirty="0">
                <a:solidFill>
                  <a:schemeClr val="dk1"/>
                </a:solidFill>
              </a:rPr>
              <a:t> al </a:t>
            </a:r>
            <a:r>
              <a:rPr lang="en-US" sz="900" dirty="0" err="1">
                <a:solidFill>
                  <a:schemeClr val="dk1"/>
                </a:solidFill>
              </a:rPr>
              <a:t>paciente</a:t>
            </a:r>
            <a:r>
              <a:rPr lang="en-US" sz="900" dirty="0">
                <a:solidFill>
                  <a:schemeClr val="dk1"/>
                </a:solidFill>
              </a:rPr>
              <a:t> de </a:t>
            </a:r>
            <a:r>
              <a:rPr lang="en-US" sz="900" dirty="0" err="1">
                <a:solidFill>
                  <a:schemeClr val="dk1"/>
                </a:solidFill>
              </a:rPr>
              <a:t>modo</a:t>
            </a:r>
            <a:r>
              <a:rPr lang="en-US" sz="900" dirty="0">
                <a:solidFill>
                  <a:schemeClr val="dk1"/>
                </a:solidFill>
              </a:rPr>
              <a:t> continuo o </a:t>
            </a:r>
            <a:r>
              <a:rPr lang="en-US" sz="900" dirty="0" err="1">
                <a:solidFill>
                  <a:schemeClr val="dk1"/>
                </a:solidFill>
              </a:rPr>
              <a:t>discontinuo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chemeClr val="dk1"/>
                </a:solidFill>
              </a:rPr>
              <a:t>Consulta</a:t>
            </a:r>
            <a:r>
              <a:rPr lang="en-US" sz="900" dirty="0">
                <a:solidFill>
                  <a:schemeClr val="dk1"/>
                </a:solidFill>
              </a:rPr>
              <a:t> de </a:t>
            </a:r>
            <a:r>
              <a:rPr lang="en-US" sz="900" dirty="0" err="1">
                <a:solidFill>
                  <a:schemeClr val="dk1"/>
                </a:solidFill>
              </a:rPr>
              <a:t>primera</a:t>
            </a:r>
            <a:r>
              <a:rPr lang="en-US" sz="900" dirty="0">
                <a:solidFill>
                  <a:schemeClr val="dk1"/>
                </a:solidFill>
              </a:rPr>
              <a:t> y de </a:t>
            </a:r>
            <a:r>
              <a:rPr lang="en-US" sz="900" dirty="0" err="1">
                <a:solidFill>
                  <a:schemeClr val="dk1"/>
                </a:solidFill>
              </a:rPr>
              <a:t>segunda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vez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chemeClr val="dk1"/>
                </a:solidFill>
              </a:rPr>
              <a:t>Interconsulta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chemeClr val="dk1"/>
                </a:solidFill>
              </a:rPr>
              <a:t>Intervenciones</a:t>
            </a:r>
            <a:r>
              <a:rPr lang="en-US" sz="900" dirty="0">
                <a:solidFill>
                  <a:schemeClr val="dk1"/>
                </a:solidFill>
              </a:rPr>
              <a:t> de </a:t>
            </a:r>
            <a:r>
              <a:rPr lang="en-US" sz="900" dirty="0" err="1">
                <a:solidFill>
                  <a:schemeClr val="dk1"/>
                </a:solidFill>
              </a:rPr>
              <a:t>equipo</a:t>
            </a:r>
            <a:r>
              <a:rPr lang="en-US" sz="900" dirty="0">
                <a:solidFill>
                  <a:schemeClr val="dk1"/>
                </a:solidFill>
              </a:rPr>
              <a:t> de </a:t>
            </a:r>
            <a:r>
              <a:rPr lang="en-US" sz="900" dirty="0" err="1">
                <a:solidFill>
                  <a:schemeClr val="dk1"/>
                </a:solidFill>
              </a:rPr>
              <a:t>salud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chemeClr val="dk1"/>
                </a:solidFill>
              </a:rPr>
              <a:t>Uso</a:t>
            </a:r>
            <a:r>
              <a:rPr lang="en-US" sz="900" dirty="0">
                <a:solidFill>
                  <a:schemeClr val="dk1"/>
                </a:solidFill>
              </a:rPr>
              <a:t> de Apps de </a:t>
            </a:r>
            <a:r>
              <a:rPr lang="en-US" sz="900" dirty="0" err="1">
                <a:solidFill>
                  <a:schemeClr val="dk1"/>
                </a:solidFill>
              </a:rPr>
              <a:t>seguimiento</a:t>
            </a:r>
            <a:r>
              <a:rPr lang="en-US" sz="900" dirty="0">
                <a:solidFill>
                  <a:schemeClr val="dk1"/>
                </a:solidFill>
              </a:rPr>
              <a:t> y control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chemeClr val="dk1"/>
                </a:solidFill>
              </a:rPr>
              <a:t>Otras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modalidades</a:t>
            </a:r>
            <a:r>
              <a:rPr lang="en-US" sz="900" dirty="0">
                <a:solidFill>
                  <a:schemeClr val="dk1"/>
                </a:solidFill>
              </a:rPr>
              <a:t> que </a:t>
            </a:r>
            <a:r>
              <a:rPr lang="en-US" sz="900" dirty="0" err="1">
                <a:solidFill>
                  <a:schemeClr val="dk1"/>
                </a:solidFill>
              </a:rPr>
              <a:t>defina</a:t>
            </a:r>
            <a:r>
              <a:rPr lang="en-US" sz="900" dirty="0">
                <a:solidFill>
                  <a:schemeClr val="dk1"/>
                </a:solidFill>
              </a:rPr>
              <a:t> la </a:t>
            </a:r>
            <a:r>
              <a:rPr lang="en-US" sz="900" dirty="0" err="1">
                <a:solidFill>
                  <a:schemeClr val="dk1"/>
                </a:solidFill>
              </a:rPr>
              <a:t>autoridad</a:t>
            </a:r>
            <a:r>
              <a:rPr lang="en-US" sz="900" dirty="0">
                <a:solidFill>
                  <a:schemeClr val="dk1"/>
                </a:solidFill>
              </a:rPr>
              <a:t> de </a:t>
            </a:r>
            <a:r>
              <a:rPr lang="en-US" sz="900" dirty="0" err="1">
                <a:solidFill>
                  <a:schemeClr val="dk1"/>
                </a:solidFill>
              </a:rPr>
              <a:t>aplicación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en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función</a:t>
            </a:r>
            <a:r>
              <a:rPr lang="en-US" sz="900" dirty="0">
                <a:solidFill>
                  <a:schemeClr val="dk1"/>
                </a:solidFill>
              </a:rPr>
              <a:t> de la </a:t>
            </a:r>
            <a:r>
              <a:rPr lang="en-US" sz="900" dirty="0" err="1">
                <a:solidFill>
                  <a:schemeClr val="dk1"/>
                </a:solidFill>
              </a:rPr>
              <a:t>experiencia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internacional</a:t>
            </a:r>
            <a:r>
              <a:rPr lang="en-US" sz="900" dirty="0">
                <a:solidFill>
                  <a:schemeClr val="dk1"/>
                </a:solidFill>
              </a:rPr>
              <a:t> y la </a:t>
            </a:r>
            <a:r>
              <a:rPr lang="en-US" sz="900" dirty="0" err="1">
                <a:solidFill>
                  <a:schemeClr val="dk1"/>
                </a:solidFill>
              </a:rPr>
              <a:t>evidencia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científica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disponible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0219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43b961abc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43b961abc9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60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2fc830137_0_1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42fc830137_0_1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/>
              <a:t>Es</a:t>
            </a:r>
            <a:r>
              <a:rPr lang="en-US" sz="1000" dirty="0"/>
              <a:t> </a:t>
            </a:r>
            <a:r>
              <a:rPr lang="en-US" sz="1000" dirty="0" err="1"/>
              <a:t>importante</a:t>
            </a:r>
            <a:r>
              <a:rPr lang="en-US" sz="1000" dirty="0"/>
              <a:t> </a:t>
            </a:r>
            <a:r>
              <a:rPr lang="en-US" sz="1000" dirty="0" err="1"/>
              <a:t>definir</a:t>
            </a:r>
            <a:r>
              <a:rPr lang="en-US" sz="1000" dirty="0"/>
              <a:t> la </a:t>
            </a:r>
            <a:r>
              <a:rPr lang="en-US" sz="1000" dirty="0" err="1"/>
              <a:t>jurisdicción</a:t>
            </a:r>
            <a:r>
              <a:rPr lang="en-US" sz="1000" dirty="0"/>
              <a:t> que </a:t>
            </a:r>
            <a:r>
              <a:rPr lang="en-US" sz="1000" dirty="0" err="1"/>
              <a:t>corresponde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cada</a:t>
            </a:r>
            <a:r>
              <a:rPr lang="en-US" sz="1000" dirty="0"/>
              <a:t> </a:t>
            </a:r>
            <a:r>
              <a:rPr lang="en-US" sz="1000" dirty="0" err="1"/>
              <a:t>caso</a:t>
            </a:r>
            <a:r>
              <a:rPr lang="en-US" sz="1000" dirty="0"/>
              <a:t> que </a:t>
            </a:r>
            <a:r>
              <a:rPr lang="en-US" sz="1000" dirty="0" err="1"/>
              <a:t>plantea</a:t>
            </a:r>
            <a:r>
              <a:rPr lang="en-US" sz="1000" dirty="0"/>
              <a:t> la </a:t>
            </a:r>
            <a:r>
              <a:rPr lang="en-US" sz="1000" dirty="0" err="1"/>
              <a:t>práctica</a:t>
            </a:r>
            <a:r>
              <a:rPr lang="en-US" sz="1000" dirty="0"/>
              <a:t> de la </a:t>
            </a:r>
            <a:r>
              <a:rPr lang="en-US" sz="1000" dirty="0" err="1"/>
              <a:t>telemedicina</a:t>
            </a:r>
            <a:r>
              <a:rPr lang="en-US" sz="1000" dirty="0"/>
              <a:t> </a:t>
            </a:r>
            <a:r>
              <a:rPr lang="en-US" sz="1000" dirty="0" err="1"/>
              <a:t>porque</a:t>
            </a:r>
            <a:r>
              <a:rPr lang="en-US" sz="1000" dirty="0"/>
              <a:t> a </a:t>
            </a:r>
            <a:r>
              <a:rPr lang="en-US" sz="1000" dirty="0" err="1"/>
              <a:t>partir</a:t>
            </a:r>
            <a:r>
              <a:rPr lang="en-US" sz="1000" dirty="0"/>
              <a:t> de la </a:t>
            </a:r>
            <a:r>
              <a:rPr lang="en-US" sz="1000" dirty="0" err="1"/>
              <a:t>definición</a:t>
            </a:r>
            <a:r>
              <a:rPr lang="en-US" sz="1000" dirty="0"/>
              <a:t> de la </a:t>
            </a:r>
            <a:r>
              <a:rPr lang="en-US" sz="1000" dirty="0" err="1"/>
              <a:t>jurisdicción</a:t>
            </a:r>
            <a:r>
              <a:rPr lang="en-US" sz="1000" dirty="0"/>
              <a:t> se </a:t>
            </a:r>
            <a:r>
              <a:rPr lang="en-US" sz="1000" dirty="0" err="1"/>
              <a:t>establecen</a:t>
            </a:r>
            <a:r>
              <a:rPr lang="en-US" sz="1000" dirty="0"/>
              <a:t> </a:t>
            </a:r>
            <a:r>
              <a:rPr lang="en-US" sz="1000" dirty="0" err="1"/>
              <a:t>cuestiones</a:t>
            </a:r>
            <a:r>
              <a:rPr lang="en-US" sz="1000" dirty="0"/>
              <a:t> </a:t>
            </a:r>
            <a:r>
              <a:rPr lang="en-US" sz="1000" dirty="0" err="1"/>
              <a:t>relacionadas</a:t>
            </a:r>
            <a:r>
              <a:rPr lang="en-US" sz="1000" dirty="0"/>
              <a:t> con la </a:t>
            </a:r>
            <a:r>
              <a:rPr lang="en-US" sz="1000" dirty="0" err="1"/>
              <a:t>matrícula</a:t>
            </a:r>
            <a:r>
              <a:rPr lang="en-US" sz="1000" dirty="0"/>
              <a:t>, con </a:t>
            </a:r>
            <a:r>
              <a:rPr lang="en-US" sz="1000" dirty="0" err="1"/>
              <a:t>los</a:t>
            </a:r>
            <a:r>
              <a:rPr lang="en-US" sz="1000" dirty="0"/>
              <a:t> </a:t>
            </a:r>
            <a:r>
              <a:rPr lang="en-US" sz="1000" dirty="0" err="1"/>
              <a:t>seguros</a:t>
            </a:r>
            <a:r>
              <a:rPr lang="en-US" sz="1000" dirty="0"/>
              <a:t> </a:t>
            </a:r>
            <a:r>
              <a:rPr lang="en-US" sz="1000" dirty="0" err="1"/>
              <a:t>médicos</a:t>
            </a:r>
            <a:r>
              <a:rPr lang="en-US" sz="1000" dirty="0"/>
              <a:t> y con la </a:t>
            </a:r>
            <a:r>
              <a:rPr lang="en-US" sz="1000" dirty="0" err="1"/>
              <a:t>sede</a:t>
            </a:r>
            <a:r>
              <a:rPr lang="en-US" sz="1000" dirty="0"/>
              <a:t> judicial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caso</a:t>
            </a:r>
            <a:r>
              <a:rPr lang="en-US" sz="1000" dirty="0"/>
              <a:t> de </a:t>
            </a:r>
            <a:r>
              <a:rPr lang="en-US" sz="1000" dirty="0" err="1"/>
              <a:t>tener</a:t>
            </a:r>
            <a:r>
              <a:rPr lang="en-US" sz="1000" dirty="0"/>
              <a:t> que </a:t>
            </a:r>
            <a:r>
              <a:rPr lang="en-US" sz="1000" dirty="0" err="1"/>
              <a:t>plantearse</a:t>
            </a:r>
            <a:r>
              <a:rPr lang="en-US" sz="1000" dirty="0"/>
              <a:t> </a:t>
            </a:r>
            <a:r>
              <a:rPr lang="en-US" sz="1000" dirty="0" err="1"/>
              <a:t>algún</a:t>
            </a:r>
            <a:r>
              <a:rPr lang="en-US" sz="1000" dirty="0"/>
              <a:t> </a:t>
            </a:r>
            <a:r>
              <a:rPr lang="en-US" sz="1000" dirty="0" err="1"/>
              <a:t>juicio</a:t>
            </a:r>
            <a:r>
              <a:rPr lang="en-US" sz="1000" dirty="0"/>
              <a:t> </a:t>
            </a:r>
            <a:r>
              <a:rPr lang="en-US" sz="1000" dirty="0" err="1"/>
              <a:t>por</a:t>
            </a:r>
            <a:r>
              <a:rPr lang="en-US" sz="1000" dirty="0"/>
              <a:t> </a:t>
            </a:r>
            <a:r>
              <a:rPr lang="en-US" sz="1000" dirty="0" err="1"/>
              <a:t>los</a:t>
            </a:r>
            <a:r>
              <a:rPr lang="en-US" sz="1000" dirty="0"/>
              <a:t> </a:t>
            </a:r>
            <a:r>
              <a:rPr lang="en-US" sz="1000" dirty="0" err="1"/>
              <a:t>actos</a:t>
            </a:r>
            <a:r>
              <a:rPr lang="en-US" sz="1000" dirty="0"/>
              <a:t> </a:t>
            </a:r>
            <a:r>
              <a:rPr lang="en-US" sz="1000" dirty="0" err="1"/>
              <a:t>médicos</a:t>
            </a:r>
            <a:r>
              <a:rPr lang="en-US" sz="1000" dirty="0"/>
              <a:t> o </a:t>
            </a:r>
            <a:r>
              <a:rPr lang="en-US" sz="1000" dirty="0" err="1"/>
              <a:t>los</a:t>
            </a:r>
            <a:r>
              <a:rPr lang="en-US" sz="1000" dirty="0"/>
              <a:t> </a:t>
            </a:r>
            <a:r>
              <a:rPr lang="en-US" sz="1000" dirty="0" err="1"/>
              <a:t>centros</a:t>
            </a:r>
            <a:r>
              <a:rPr lang="en-US" sz="1000" dirty="0"/>
              <a:t> de </a:t>
            </a:r>
            <a:r>
              <a:rPr lang="en-US" sz="1000" dirty="0" err="1"/>
              <a:t>salud</a:t>
            </a:r>
            <a:r>
              <a:rPr lang="en-US" sz="1000" dirty="0"/>
              <a:t>.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Este </a:t>
            </a:r>
            <a:r>
              <a:rPr lang="en-US" sz="1000" dirty="0" err="1"/>
              <a:t>es</a:t>
            </a:r>
            <a:r>
              <a:rPr lang="en-US" sz="1000" dirty="0"/>
              <a:t> </a:t>
            </a:r>
            <a:r>
              <a:rPr lang="en-US" sz="1000" dirty="0" err="1"/>
              <a:t>uno</a:t>
            </a:r>
            <a:r>
              <a:rPr lang="en-US" sz="1000" dirty="0"/>
              <a:t> de </a:t>
            </a:r>
            <a:r>
              <a:rPr lang="en-US" sz="1000" dirty="0" err="1"/>
              <a:t>los</a:t>
            </a:r>
            <a:r>
              <a:rPr lang="en-US" sz="1000" dirty="0"/>
              <a:t> </a:t>
            </a:r>
            <a:r>
              <a:rPr lang="en-US" sz="1000" dirty="0" err="1"/>
              <a:t>temas</a:t>
            </a:r>
            <a:r>
              <a:rPr lang="en-US" sz="1000" dirty="0"/>
              <a:t> que la ley de </a:t>
            </a:r>
            <a:r>
              <a:rPr lang="en-US" sz="1000" dirty="0" err="1"/>
              <a:t>Receta</a:t>
            </a:r>
            <a:r>
              <a:rPr lang="en-US" sz="1000" dirty="0"/>
              <a:t> Digital no </a:t>
            </a:r>
            <a:r>
              <a:rPr lang="en-US" sz="1000" dirty="0" err="1"/>
              <a:t>dejó</a:t>
            </a:r>
            <a:r>
              <a:rPr lang="en-US" sz="1000" dirty="0"/>
              <a:t> </a:t>
            </a:r>
            <a:r>
              <a:rPr lang="en-US" sz="1000" dirty="0" err="1"/>
              <a:t>establecido</a:t>
            </a:r>
            <a:r>
              <a:rPr lang="en-US" sz="1000" dirty="0"/>
              <a:t>, no </a:t>
            </a:r>
            <a:r>
              <a:rPr lang="en-US" sz="1000" dirty="0" err="1"/>
              <a:t>resolvió</a:t>
            </a:r>
            <a:r>
              <a:rPr lang="en-US" sz="1000" dirty="0"/>
              <a:t>, y que sin embargo </a:t>
            </a:r>
            <a:r>
              <a:rPr lang="en-US" sz="1000" dirty="0" err="1"/>
              <a:t>es</a:t>
            </a:r>
            <a:r>
              <a:rPr lang="en-US" sz="1000" dirty="0"/>
              <a:t> </a:t>
            </a:r>
            <a:r>
              <a:rPr lang="en-US" sz="1000" dirty="0" err="1"/>
              <a:t>muy</a:t>
            </a:r>
            <a:r>
              <a:rPr lang="en-US" sz="1000" dirty="0"/>
              <a:t> </a:t>
            </a:r>
            <a:r>
              <a:rPr lang="en-US" sz="1000" dirty="0" err="1"/>
              <a:t>necesario</a:t>
            </a:r>
            <a:r>
              <a:rPr lang="en-US" sz="1000" dirty="0"/>
              <a:t> regular para la </a:t>
            </a:r>
            <a:r>
              <a:rPr lang="en-US" sz="1000" dirty="0" err="1"/>
              <a:t>práctica</a:t>
            </a:r>
            <a:r>
              <a:rPr lang="en-US" sz="1000" dirty="0"/>
              <a:t> </a:t>
            </a:r>
            <a:r>
              <a:rPr lang="en-US" sz="1000" dirty="0" err="1"/>
              <a:t>médica</a:t>
            </a:r>
            <a:r>
              <a:rPr lang="en-US" sz="1000" dirty="0"/>
              <a:t> a </a:t>
            </a:r>
            <a:r>
              <a:rPr lang="en-US" sz="1000" dirty="0" err="1"/>
              <a:t>través</a:t>
            </a:r>
            <a:r>
              <a:rPr lang="en-US" sz="1000" dirty="0"/>
              <a:t> de </a:t>
            </a:r>
            <a:r>
              <a:rPr lang="en-US" sz="1000" dirty="0" err="1"/>
              <a:t>TICs</a:t>
            </a:r>
            <a:r>
              <a:rPr lang="en-US" sz="1000" dirty="0"/>
              <a:t>, </a:t>
            </a:r>
            <a:r>
              <a:rPr lang="en-US" sz="1000" dirty="0" err="1"/>
              <a:t>porque</a:t>
            </a:r>
            <a:r>
              <a:rPr lang="en-US" sz="1000" dirty="0"/>
              <a:t> </a:t>
            </a:r>
            <a:r>
              <a:rPr lang="en-US" sz="1000" dirty="0" err="1"/>
              <a:t>hace</a:t>
            </a:r>
            <a:r>
              <a:rPr lang="en-US" sz="1000" dirty="0"/>
              <a:t> a </a:t>
            </a:r>
            <a:r>
              <a:rPr lang="en-US" sz="1000" dirty="0" err="1"/>
              <a:t>los</a:t>
            </a:r>
            <a:r>
              <a:rPr lang="en-US" sz="1000" dirty="0"/>
              <a:t> derechos de </a:t>
            </a:r>
            <a:r>
              <a:rPr lang="en-US" sz="1000" dirty="0" err="1"/>
              <a:t>los</a:t>
            </a:r>
            <a:r>
              <a:rPr lang="en-US" sz="1000" dirty="0"/>
              <a:t> </a:t>
            </a:r>
            <a:r>
              <a:rPr lang="en-US" sz="1000" dirty="0" err="1"/>
              <a:t>pacientes</a:t>
            </a:r>
            <a:r>
              <a:rPr lang="en-US" sz="1000" dirty="0"/>
              <a:t> y </a:t>
            </a:r>
            <a:r>
              <a:rPr lang="en-US" sz="1000" dirty="0" err="1"/>
              <a:t>resulta</a:t>
            </a:r>
            <a:r>
              <a:rPr lang="en-US" sz="1000" dirty="0"/>
              <a:t> </a:t>
            </a:r>
            <a:r>
              <a:rPr lang="en-US" sz="1000" dirty="0" err="1"/>
              <a:t>necesario</a:t>
            </a:r>
            <a:r>
              <a:rPr lang="en-US" sz="1000" dirty="0"/>
              <a:t> </a:t>
            </a:r>
            <a:r>
              <a:rPr lang="en-US" sz="1000" dirty="0" err="1"/>
              <a:t>regularlas</a:t>
            </a:r>
            <a:r>
              <a:rPr lang="en-US" sz="1000" dirty="0"/>
              <a:t> para </a:t>
            </a:r>
            <a:r>
              <a:rPr lang="en-US" sz="1000" dirty="0" err="1"/>
              <a:t>establecer</a:t>
            </a:r>
            <a:r>
              <a:rPr lang="en-US" sz="1000" dirty="0"/>
              <a:t> a </a:t>
            </a:r>
            <a:r>
              <a:rPr lang="en-US" sz="1000" dirty="0" err="1"/>
              <a:t>qué</a:t>
            </a:r>
            <a:r>
              <a:rPr lang="en-US" sz="1000" dirty="0"/>
              <a:t> </a:t>
            </a:r>
            <a:r>
              <a:rPr lang="en-US" sz="1000" dirty="0" err="1"/>
              <a:t>entidad</a:t>
            </a:r>
            <a:r>
              <a:rPr lang="en-US" sz="1000" dirty="0"/>
              <a:t> </a:t>
            </a:r>
            <a:r>
              <a:rPr lang="en-US" sz="1000" dirty="0" err="1"/>
              <a:t>profesional</a:t>
            </a:r>
            <a:r>
              <a:rPr lang="en-US" sz="1000" dirty="0"/>
              <a:t> </a:t>
            </a:r>
            <a:r>
              <a:rPr lang="en-US" sz="1000" dirty="0" err="1"/>
              <a:t>corresponden</a:t>
            </a:r>
            <a:r>
              <a:rPr lang="en-US" sz="1000" dirty="0"/>
              <a:t> las </a:t>
            </a:r>
            <a:r>
              <a:rPr lang="en-US" sz="1000" dirty="0" err="1"/>
              <a:t>cuestiones</a:t>
            </a:r>
            <a:r>
              <a:rPr lang="en-US" sz="1000" dirty="0"/>
              <a:t> </a:t>
            </a:r>
            <a:r>
              <a:rPr lang="en-US" sz="1000" dirty="0" err="1"/>
              <a:t>vinculadas</a:t>
            </a:r>
            <a:r>
              <a:rPr lang="en-US" sz="1000" dirty="0"/>
              <a:t> a la </a:t>
            </a:r>
            <a:r>
              <a:rPr lang="en-US" sz="1000" dirty="0" err="1"/>
              <a:t>matrícula</a:t>
            </a:r>
            <a:r>
              <a:rPr lang="en-US" sz="1000" dirty="0"/>
              <a:t> y a </a:t>
            </a:r>
            <a:r>
              <a:rPr lang="en-US" sz="1000" dirty="0" err="1"/>
              <a:t>qué</a:t>
            </a:r>
            <a:r>
              <a:rPr lang="en-US" sz="1000" dirty="0"/>
              <a:t> </a:t>
            </a:r>
            <a:r>
              <a:rPr lang="en-US" sz="1000" dirty="0" err="1"/>
              <a:t>autoridad</a:t>
            </a:r>
            <a:r>
              <a:rPr lang="en-US" sz="1000" dirty="0"/>
              <a:t> sanitaria </a:t>
            </a:r>
            <a:r>
              <a:rPr lang="en-US" sz="1000" dirty="0" err="1"/>
              <a:t>corresponderá</a:t>
            </a:r>
            <a:r>
              <a:rPr lang="en-US" sz="1000" dirty="0"/>
              <a:t> </a:t>
            </a:r>
            <a:r>
              <a:rPr lang="en-US" sz="1000" dirty="0" err="1"/>
              <a:t>intervenir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lo </a:t>
            </a:r>
            <a:r>
              <a:rPr lang="en-US" sz="1000" dirty="0" err="1"/>
              <a:t>relacionado</a:t>
            </a:r>
            <a:r>
              <a:rPr lang="en-US" sz="1000" dirty="0"/>
              <a:t> con las </a:t>
            </a:r>
            <a:r>
              <a:rPr lang="en-US" sz="1000" dirty="0" err="1"/>
              <a:t>competencias</a:t>
            </a:r>
            <a:r>
              <a:rPr lang="en-US" sz="1000" dirty="0"/>
              <a:t> </a:t>
            </a:r>
            <a:r>
              <a:rPr lang="en-US" sz="1000" dirty="0" err="1"/>
              <a:t>administrativas</a:t>
            </a:r>
            <a:r>
              <a:rPr lang="en-US" sz="1000" dirty="0"/>
              <a:t>.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todos</a:t>
            </a:r>
            <a:r>
              <a:rPr lang="en-US" sz="1000" dirty="0"/>
              <a:t> </a:t>
            </a:r>
            <a:r>
              <a:rPr lang="en-US" sz="1000" dirty="0" err="1"/>
              <a:t>los</a:t>
            </a:r>
            <a:r>
              <a:rPr lang="en-US" sz="1000" dirty="0"/>
              <a:t> </a:t>
            </a:r>
            <a:r>
              <a:rPr lang="en-US" sz="1000" dirty="0" err="1"/>
              <a:t>casos</a:t>
            </a:r>
            <a:r>
              <a:rPr lang="en-US" sz="1000" dirty="0"/>
              <a:t> </a:t>
            </a:r>
            <a:r>
              <a:rPr lang="en-US" sz="1000" dirty="0" err="1"/>
              <a:t>previstos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el </a:t>
            </a:r>
            <a:r>
              <a:rPr lang="en-US" sz="1000" dirty="0" err="1"/>
              <a:t>proyecto</a:t>
            </a:r>
            <a:r>
              <a:rPr lang="en-US" sz="1000" dirty="0"/>
              <a:t>, se </a:t>
            </a:r>
            <a:r>
              <a:rPr lang="en-US" sz="1000" dirty="0" err="1"/>
              <a:t>privilegia</a:t>
            </a:r>
            <a:r>
              <a:rPr lang="en-US" sz="1000" dirty="0"/>
              <a:t> al </a:t>
            </a:r>
            <a:r>
              <a:rPr lang="en-US" sz="1000" dirty="0" err="1"/>
              <a:t>paciente</a:t>
            </a:r>
            <a:r>
              <a:rPr lang="en-US" sz="1000" dirty="0"/>
              <a:t> y se </a:t>
            </a:r>
            <a:r>
              <a:rPr lang="en-US" sz="1000" dirty="0" err="1"/>
              <a:t>establece</a:t>
            </a:r>
            <a:r>
              <a:rPr lang="en-US" sz="1000" dirty="0"/>
              <a:t> </a:t>
            </a:r>
            <a:r>
              <a:rPr lang="en-US" sz="1000" dirty="0" err="1"/>
              <a:t>como</a:t>
            </a:r>
            <a:r>
              <a:rPr lang="en-US" sz="1000" dirty="0"/>
              <a:t> </a:t>
            </a:r>
            <a:r>
              <a:rPr lang="en-US" sz="1000" dirty="0" err="1"/>
              <a:t>una</a:t>
            </a:r>
            <a:r>
              <a:rPr lang="en-US" sz="1000" dirty="0"/>
              <a:t> </a:t>
            </a:r>
            <a:r>
              <a:rPr lang="en-US" sz="1000" dirty="0" err="1"/>
              <a:t>prerrogativa</a:t>
            </a:r>
            <a:r>
              <a:rPr lang="en-US" sz="1000" dirty="0"/>
              <a:t> a </a:t>
            </a:r>
            <a:r>
              <a:rPr lang="en-US" sz="1000" dirty="0" err="1"/>
              <a:t>su</a:t>
            </a:r>
            <a:r>
              <a:rPr lang="en-US" sz="1000" dirty="0"/>
              <a:t> favor, la </a:t>
            </a:r>
            <a:r>
              <a:rPr lang="en-US" sz="1000" dirty="0" err="1"/>
              <a:t>jurisdicción</a:t>
            </a:r>
            <a:r>
              <a:rPr lang="en-US" sz="1000" dirty="0"/>
              <a:t> que </a:t>
            </a:r>
            <a:r>
              <a:rPr lang="en-US" sz="1000" dirty="0" err="1"/>
              <a:t>corresponde</a:t>
            </a:r>
            <a:r>
              <a:rPr lang="en-US" sz="1000" dirty="0"/>
              <a:t> al </a:t>
            </a:r>
            <a:r>
              <a:rPr lang="en-US" sz="1000" dirty="0" err="1"/>
              <a:t>paciente</a:t>
            </a:r>
            <a:r>
              <a:rPr lang="en-US" sz="1000" dirty="0"/>
              <a:t>. </a:t>
            </a:r>
            <a:r>
              <a:rPr lang="en-US" sz="1000" dirty="0" err="1"/>
              <a:t>Esto</a:t>
            </a:r>
            <a:r>
              <a:rPr lang="en-US" sz="1000" dirty="0"/>
              <a:t> </a:t>
            </a:r>
            <a:r>
              <a:rPr lang="en-US" sz="1000" dirty="0" err="1"/>
              <a:t>implica</a:t>
            </a:r>
            <a:r>
              <a:rPr lang="en-US" sz="1000" dirty="0"/>
              <a:t> que el </a:t>
            </a:r>
            <a:r>
              <a:rPr lang="en-US" sz="1000" dirty="0" err="1"/>
              <a:t>paciente</a:t>
            </a:r>
            <a:r>
              <a:rPr lang="en-US" sz="1000" dirty="0"/>
              <a:t> </a:t>
            </a:r>
            <a:r>
              <a:rPr lang="en-US" sz="1000" dirty="0" err="1"/>
              <a:t>podrá</a:t>
            </a:r>
            <a:r>
              <a:rPr lang="en-US" sz="1000" dirty="0"/>
              <a:t> </a:t>
            </a:r>
            <a:r>
              <a:rPr lang="en-US" sz="1000" dirty="0" err="1"/>
              <a:t>recurrir</a:t>
            </a:r>
            <a:r>
              <a:rPr lang="en-US" sz="1000" dirty="0"/>
              <a:t> a la </a:t>
            </a:r>
            <a:r>
              <a:rPr lang="en-US" sz="1000" dirty="0" err="1"/>
              <a:t>autoridad</a:t>
            </a:r>
            <a:r>
              <a:rPr lang="en-US" sz="1000" dirty="0"/>
              <a:t> </a:t>
            </a:r>
            <a:r>
              <a:rPr lang="en-US" sz="1000" dirty="0" err="1"/>
              <a:t>administrativa</a:t>
            </a:r>
            <a:r>
              <a:rPr lang="en-US" sz="1000" dirty="0"/>
              <a:t>, a la </a:t>
            </a:r>
            <a:r>
              <a:rPr lang="en-US" sz="1000" dirty="0" err="1"/>
              <a:t>sede</a:t>
            </a:r>
            <a:r>
              <a:rPr lang="en-US" sz="1000" dirty="0"/>
              <a:t> judicial y a </a:t>
            </a:r>
            <a:r>
              <a:rPr lang="en-US" sz="1000" dirty="0" err="1"/>
              <a:t>poder</a:t>
            </a:r>
            <a:r>
              <a:rPr lang="en-US" sz="1000" dirty="0"/>
              <a:t> </a:t>
            </a:r>
            <a:r>
              <a:rPr lang="en-US" sz="1000" dirty="0" err="1"/>
              <a:t>obtener</a:t>
            </a:r>
            <a:r>
              <a:rPr lang="en-US" sz="1000" dirty="0"/>
              <a:t> las </a:t>
            </a:r>
            <a:r>
              <a:rPr lang="en-US" sz="1000" dirty="0" err="1"/>
              <a:t>pruebas</a:t>
            </a:r>
            <a:r>
              <a:rPr lang="en-US" sz="1000" dirty="0"/>
              <a:t> que </a:t>
            </a:r>
            <a:r>
              <a:rPr lang="en-US" sz="1000" dirty="0" err="1"/>
              <a:t>hagan</a:t>
            </a:r>
            <a:r>
              <a:rPr lang="en-US" sz="1000" dirty="0"/>
              <a:t> a </a:t>
            </a:r>
            <a:r>
              <a:rPr lang="en-US" sz="1000" dirty="0" err="1"/>
              <a:t>su</a:t>
            </a:r>
            <a:r>
              <a:rPr lang="en-US" sz="1000" dirty="0"/>
              <a:t> derecho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caso</a:t>
            </a:r>
            <a:r>
              <a:rPr lang="en-US" sz="1000" dirty="0"/>
              <a:t> de </a:t>
            </a:r>
            <a:r>
              <a:rPr lang="en-US" sz="1000" dirty="0" err="1"/>
              <a:t>litigio</a:t>
            </a:r>
            <a:r>
              <a:rPr lang="en-US" sz="1000" dirty="0"/>
              <a:t>, </a:t>
            </a:r>
            <a:r>
              <a:rPr lang="en-US" sz="1000" dirty="0" err="1"/>
              <a:t>correspondientes</a:t>
            </a:r>
            <a:r>
              <a:rPr lang="en-US" sz="1000" dirty="0"/>
              <a:t> a </a:t>
            </a:r>
            <a:r>
              <a:rPr lang="en-US" sz="1000" dirty="0" err="1"/>
              <a:t>su</a:t>
            </a:r>
            <a:r>
              <a:rPr lang="en-US" sz="1000" dirty="0"/>
              <a:t> </a:t>
            </a:r>
            <a:r>
              <a:rPr lang="en-US" sz="1000" dirty="0" err="1"/>
              <a:t>domicilio</a:t>
            </a:r>
            <a:r>
              <a:rPr lang="en-US" sz="1000" dirty="0"/>
              <a:t> o al </a:t>
            </a:r>
            <a:r>
              <a:rPr lang="en-US" sz="1000" dirty="0" err="1"/>
              <a:t>lugar</a:t>
            </a:r>
            <a:r>
              <a:rPr lang="en-US" sz="1000" dirty="0"/>
              <a:t> </a:t>
            </a:r>
            <a:r>
              <a:rPr lang="en-US" sz="1000" dirty="0" err="1"/>
              <a:t>donde</a:t>
            </a:r>
            <a:r>
              <a:rPr lang="en-US" sz="1000" dirty="0"/>
              <a:t> </a:t>
            </a:r>
            <a:r>
              <a:rPr lang="en-US" sz="1000" dirty="0" err="1"/>
              <a:t>recibió</a:t>
            </a:r>
            <a:r>
              <a:rPr lang="en-US" sz="1000" dirty="0"/>
              <a:t> el </a:t>
            </a:r>
            <a:r>
              <a:rPr lang="en-US" sz="1000" dirty="0" err="1"/>
              <a:t>servicio</a:t>
            </a:r>
            <a:r>
              <a:rPr lang="en-US" sz="1000" dirty="0"/>
              <a:t> </a:t>
            </a:r>
            <a:r>
              <a:rPr lang="en-US" sz="1000" dirty="0" err="1"/>
              <a:t>médico</a:t>
            </a:r>
            <a:r>
              <a:rPr lang="en-US" sz="1000" dirty="0"/>
              <a:t> de </a:t>
            </a:r>
            <a:r>
              <a:rPr lang="en-US" sz="1000" dirty="0" err="1"/>
              <a:t>teleasistencia</a:t>
            </a:r>
            <a:r>
              <a:rPr lang="en-US" sz="1000" dirty="0"/>
              <a:t>.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Se</a:t>
            </a:r>
            <a:r>
              <a:rPr lang="en-US" sz="1600" dirty="0"/>
              <a:t> </a:t>
            </a:r>
            <a:r>
              <a:rPr lang="en-US" sz="1000" dirty="0"/>
              <a:t>define </a:t>
            </a:r>
            <a:r>
              <a:rPr lang="en-US" sz="1000" dirty="0" err="1"/>
              <a:t>entonces</a:t>
            </a:r>
            <a:r>
              <a:rPr lang="en-US" sz="1000" dirty="0"/>
              <a:t> que: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dk1"/>
                </a:solidFill>
              </a:rPr>
              <a:t>Cuando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b="1" dirty="0" err="1">
                <a:solidFill>
                  <a:schemeClr val="dk1"/>
                </a:solidFill>
              </a:rPr>
              <a:t>paciente</a:t>
            </a:r>
            <a:r>
              <a:rPr lang="en-US" sz="1000" b="1" dirty="0">
                <a:solidFill>
                  <a:schemeClr val="dk1"/>
                </a:solidFill>
              </a:rPr>
              <a:t> y </a:t>
            </a:r>
            <a:r>
              <a:rPr lang="en-US" sz="1000" b="1" dirty="0" err="1">
                <a:solidFill>
                  <a:schemeClr val="dk1"/>
                </a:solidFill>
              </a:rPr>
              <a:t>profesional</a:t>
            </a:r>
            <a:r>
              <a:rPr lang="en-US" sz="1000" b="1" dirty="0">
                <a:solidFill>
                  <a:schemeClr val="dk1"/>
                </a:solidFill>
              </a:rPr>
              <a:t> se </a:t>
            </a:r>
            <a:r>
              <a:rPr lang="en-US" sz="1000" b="1" dirty="0" err="1">
                <a:solidFill>
                  <a:schemeClr val="dk1"/>
                </a:solidFill>
              </a:rPr>
              <a:t>encuentren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b="1" dirty="0" err="1">
                <a:solidFill>
                  <a:schemeClr val="dk1"/>
                </a:solidFill>
              </a:rPr>
              <a:t>en</a:t>
            </a:r>
            <a:r>
              <a:rPr lang="en-US" sz="1000" b="1" dirty="0">
                <a:solidFill>
                  <a:schemeClr val="dk1"/>
                </a:solidFill>
              </a:rPr>
              <a:t> un </a:t>
            </a:r>
            <a:r>
              <a:rPr lang="en-US" sz="1000" b="1" dirty="0" err="1">
                <a:solidFill>
                  <a:schemeClr val="dk1"/>
                </a:solidFill>
              </a:rPr>
              <a:t>mismo</a:t>
            </a:r>
            <a:r>
              <a:rPr lang="en-US" sz="1000" b="1" dirty="0">
                <a:solidFill>
                  <a:schemeClr val="dk1"/>
                </a:solidFill>
              </a:rPr>
              <a:t> </a:t>
            </a:r>
            <a:r>
              <a:rPr lang="en-US" sz="1000" b="1" dirty="0" err="1">
                <a:solidFill>
                  <a:schemeClr val="dk1"/>
                </a:solidFill>
              </a:rPr>
              <a:t>ámbito</a:t>
            </a:r>
            <a:r>
              <a:rPr lang="en-US" sz="1000" b="1" dirty="0">
                <a:solidFill>
                  <a:schemeClr val="dk1"/>
                </a:solidFill>
              </a:rPr>
              <a:t> territorial</a:t>
            </a:r>
            <a:r>
              <a:rPr lang="en-US" sz="1000" dirty="0">
                <a:solidFill>
                  <a:schemeClr val="dk1"/>
                </a:solidFill>
              </a:rPr>
              <a:t>, </a:t>
            </a:r>
            <a:r>
              <a:rPr lang="en-US" sz="1000" dirty="0" err="1">
                <a:solidFill>
                  <a:schemeClr val="dk1"/>
                </a:solidFill>
              </a:rPr>
              <a:t>corresponderá</a:t>
            </a:r>
            <a:r>
              <a:rPr lang="en-US" sz="1000" dirty="0">
                <a:solidFill>
                  <a:schemeClr val="dk1"/>
                </a:solidFill>
              </a:rPr>
              <a:t> la </a:t>
            </a:r>
            <a:r>
              <a:rPr lang="en-US" sz="1000" dirty="0" err="1">
                <a:solidFill>
                  <a:schemeClr val="dk1"/>
                </a:solidFill>
              </a:rPr>
              <a:t>jurisdicción</a:t>
            </a:r>
            <a:r>
              <a:rPr lang="en-US" sz="1000" dirty="0">
                <a:solidFill>
                  <a:schemeClr val="dk1"/>
                </a:solidFill>
              </a:rPr>
              <a:t> del </a:t>
            </a:r>
            <a:r>
              <a:rPr lang="en-US" sz="1000" dirty="0" err="1">
                <a:solidFill>
                  <a:schemeClr val="dk1"/>
                </a:solidFill>
              </a:rPr>
              <a:t>ejercicio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profesional</a:t>
            </a:r>
            <a:r>
              <a:rPr lang="en-US" sz="1000" dirty="0">
                <a:solidFill>
                  <a:schemeClr val="dk1"/>
                </a:solidFill>
              </a:rPr>
              <a:t>. </a:t>
            </a:r>
            <a:r>
              <a:rPr lang="en-US" sz="1000" dirty="0" err="1">
                <a:solidFill>
                  <a:schemeClr val="dk1"/>
                </a:solidFill>
              </a:rPr>
              <a:t>En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estos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casos</a:t>
            </a:r>
            <a:r>
              <a:rPr lang="en-US" sz="1000" dirty="0">
                <a:solidFill>
                  <a:schemeClr val="dk1"/>
                </a:solidFill>
              </a:rPr>
              <a:t> no </a:t>
            </a:r>
            <a:r>
              <a:rPr lang="en-US" sz="1000" dirty="0" err="1">
                <a:solidFill>
                  <a:schemeClr val="dk1"/>
                </a:solidFill>
              </a:rPr>
              <a:t>será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exigible</a:t>
            </a:r>
            <a:r>
              <a:rPr lang="en-US" sz="1000" dirty="0">
                <a:solidFill>
                  <a:schemeClr val="dk1"/>
                </a:solidFill>
              </a:rPr>
              <a:t> un </a:t>
            </a:r>
            <a:r>
              <a:rPr lang="en-US" sz="1000" dirty="0" err="1">
                <a:solidFill>
                  <a:schemeClr val="dk1"/>
                </a:solidFill>
              </a:rPr>
              <a:t>seguro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profesional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obligatorio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adicional</a:t>
            </a:r>
            <a:r>
              <a:rPr lang="en-US" sz="1000" dirty="0">
                <a:solidFill>
                  <a:schemeClr val="dk1"/>
                </a:solidFill>
              </a:rPr>
              <a:t>.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dk1"/>
                </a:solidFill>
              </a:rPr>
              <a:t>Cuando</a:t>
            </a:r>
            <a:r>
              <a:rPr lang="en-US" sz="1000" dirty="0">
                <a:solidFill>
                  <a:schemeClr val="dk1"/>
                </a:solidFill>
              </a:rPr>
              <a:t> el </a:t>
            </a:r>
            <a:r>
              <a:rPr lang="en-US" sz="1000" b="1" dirty="0" err="1">
                <a:solidFill>
                  <a:schemeClr val="dk1"/>
                </a:solidFill>
              </a:rPr>
              <a:t>paciente</a:t>
            </a:r>
            <a:r>
              <a:rPr lang="en-US" sz="1000" b="1" dirty="0">
                <a:solidFill>
                  <a:schemeClr val="dk1"/>
                </a:solidFill>
              </a:rPr>
              <a:t> y el </a:t>
            </a:r>
            <a:r>
              <a:rPr lang="en-US" sz="1000" b="1" dirty="0" err="1">
                <a:solidFill>
                  <a:schemeClr val="dk1"/>
                </a:solidFill>
              </a:rPr>
              <a:t>profesional</a:t>
            </a:r>
            <a:r>
              <a:rPr lang="en-US" sz="1000" b="1" dirty="0">
                <a:solidFill>
                  <a:schemeClr val="dk1"/>
                </a:solidFill>
              </a:rPr>
              <a:t> se </a:t>
            </a:r>
            <a:r>
              <a:rPr lang="en-US" sz="1000" b="1" dirty="0" err="1">
                <a:solidFill>
                  <a:schemeClr val="dk1"/>
                </a:solidFill>
              </a:rPr>
              <a:t>encuentren</a:t>
            </a:r>
            <a:r>
              <a:rPr lang="en-US" sz="1000" b="1" dirty="0">
                <a:solidFill>
                  <a:schemeClr val="dk1"/>
                </a:solidFill>
              </a:rPr>
              <a:t> </a:t>
            </a:r>
            <a:r>
              <a:rPr lang="en-US" sz="1000" b="1" dirty="0" err="1">
                <a:solidFill>
                  <a:schemeClr val="dk1"/>
                </a:solidFill>
              </a:rPr>
              <a:t>en</a:t>
            </a:r>
            <a:r>
              <a:rPr lang="en-US" sz="1000" b="1" dirty="0">
                <a:solidFill>
                  <a:schemeClr val="dk1"/>
                </a:solidFill>
              </a:rPr>
              <a:t> </a:t>
            </a:r>
            <a:r>
              <a:rPr lang="en-US" sz="1000" b="1" dirty="0" err="1">
                <a:solidFill>
                  <a:schemeClr val="dk1"/>
                </a:solidFill>
              </a:rPr>
              <a:t>distinta</a:t>
            </a:r>
            <a:r>
              <a:rPr lang="en-US" sz="1000" b="1" dirty="0">
                <a:solidFill>
                  <a:schemeClr val="dk1"/>
                </a:solidFill>
              </a:rPr>
              <a:t> </a:t>
            </a:r>
            <a:r>
              <a:rPr lang="en-US" sz="1000" b="1" dirty="0" err="1">
                <a:solidFill>
                  <a:schemeClr val="dk1"/>
                </a:solidFill>
              </a:rPr>
              <a:t>jurisdicción</a:t>
            </a:r>
            <a:r>
              <a:rPr lang="en-US" sz="1000" dirty="0">
                <a:solidFill>
                  <a:schemeClr val="dk1"/>
                </a:solidFill>
              </a:rPr>
              <a:t>, a </a:t>
            </a:r>
            <a:r>
              <a:rPr lang="en-US" sz="1000" dirty="0" err="1">
                <a:solidFill>
                  <a:schemeClr val="dk1"/>
                </a:solidFill>
              </a:rPr>
              <a:t>requerimiento</a:t>
            </a:r>
            <a:r>
              <a:rPr lang="en-US" sz="1000" dirty="0">
                <a:solidFill>
                  <a:schemeClr val="dk1"/>
                </a:solidFill>
              </a:rPr>
              <a:t> del </a:t>
            </a:r>
            <a:r>
              <a:rPr lang="en-US" sz="1000" dirty="0" err="1">
                <a:solidFill>
                  <a:schemeClr val="dk1"/>
                </a:solidFill>
              </a:rPr>
              <a:t>paciente</a:t>
            </a:r>
            <a:r>
              <a:rPr lang="en-US" sz="1000" dirty="0">
                <a:solidFill>
                  <a:schemeClr val="dk1"/>
                </a:solidFill>
              </a:rPr>
              <a:t> -y se </a:t>
            </a:r>
            <a:r>
              <a:rPr lang="en-US" sz="1000" dirty="0" err="1">
                <a:solidFill>
                  <a:schemeClr val="dk1"/>
                </a:solidFill>
              </a:rPr>
              <a:t>trate</a:t>
            </a:r>
            <a:r>
              <a:rPr lang="en-US" sz="1000" dirty="0">
                <a:solidFill>
                  <a:schemeClr val="dk1"/>
                </a:solidFill>
              </a:rPr>
              <a:t> de </a:t>
            </a:r>
            <a:r>
              <a:rPr lang="en-US" sz="1000" dirty="0" err="1">
                <a:solidFill>
                  <a:schemeClr val="dk1"/>
                </a:solidFill>
              </a:rPr>
              <a:t>una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primera</a:t>
            </a:r>
            <a:r>
              <a:rPr lang="en-US" sz="1000" dirty="0">
                <a:solidFill>
                  <a:schemeClr val="dk1"/>
                </a:solidFill>
              </a:rPr>
              <a:t> o </a:t>
            </a:r>
            <a:r>
              <a:rPr lang="en-US" sz="1000" dirty="0" err="1">
                <a:solidFill>
                  <a:schemeClr val="dk1"/>
                </a:solidFill>
              </a:rPr>
              <a:t>segunda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opinión</a:t>
            </a:r>
            <a:r>
              <a:rPr lang="en-US" sz="1000" dirty="0">
                <a:solidFill>
                  <a:schemeClr val="dk1"/>
                </a:solidFill>
              </a:rPr>
              <a:t>-, la </a:t>
            </a:r>
            <a:r>
              <a:rPr lang="en-US" sz="1000" dirty="0" err="1">
                <a:solidFill>
                  <a:schemeClr val="dk1"/>
                </a:solidFill>
              </a:rPr>
              <a:t>jurisdicción</a:t>
            </a:r>
            <a:r>
              <a:rPr lang="en-US" sz="1000" dirty="0">
                <a:solidFill>
                  <a:schemeClr val="dk1"/>
                </a:solidFill>
              </a:rPr>
              <a:t> del </a:t>
            </a:r>
            <a:r>
              <a:rPr lang="en-US" sz="1000" dirty="0" err="1">
                <a:solidFill>
                  <a:schemeClr val="dk1"/>
                </a:solidFill>
              </a:rPr>
              <a:t>acto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corresponderá</a:t>
            </a:r>
            <a:r>
              <a:rPr lang="en-US" sz="1000" dirty="0">
                <a:solidFill>
                  <a:schemeClr val="dk1"/>
                </a:solidFill>
              </a:rPr>
              <a:t> al </a:t>
            </a:r>
            <a:r>
              <a:rPr lang="en-US" sz="1000" dirty="0" err="1">
                <a:solidFill>
                  <a:schemeClr val="dk1"/>
                </a:solidFill>
              </a:rPr>
              <a:t>lugar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en</a:t>
            </a:r>
            <a:r>
              <a:rPr lang="en-US" sz="1000" dirty="0">
                <a:solidFill>
                  <a:schemeClr val="dk1"/>
                </a:solidFill>
              </a:rPr>
              <a:t> el que se </a:t>
            </a:r>
            <a:r>
              <a:rPr lang="en-US" sz="1000" dirty="0" err="1">
                <a:solidFill>
                  <a:schemeClr val="dk1"/>
                </a:solidFill>
              </a:rPr>
              <a:t>encuentre</a:t>
            </a:r>
            <a:r>
              <a:rPr lang="en-US" sz="1000" dirty="0">
                <a:solidFill>
                  <a:schemeClr val="dk1"/>
                </a:solidFill>
              </a:rPr>
              <a:t> el </a:t>
            </a:r>
            <a:r>
              <a:rPr lang="en-US" sz="1000" dirty="0" err="1">
                <a:solidFill>
                  <a:schemeClr val="dk1"/>
                </a:solidFill>
              </a:rPr>
              <a:t>paciente</a:t>
            </a:r>
            <a:r>
              <a:rPr lang="en-US" sz="1000" dirty="0">
                <a:solidFill>
                  <a:schemeClr val="dk1"/>
                </a:solidFill>
              </a:rPr>
              <a:t> que </a:t>
            </a:r>
            <a:r>
              <a:rPr lang="en-US" sz="1000" dirty="0" err="1">
                <a:solidFill>
                  <a:schemeClr val="dk1"/>
                </a:solidFill>
              </a:rPr>
              <a:t>recibe</a:t>
            </a:r>
            <a:r>
              <a:rPr lang="en-US" sz="1000" dirty="0">
                <a:solidFill>
                  <a:schemeClr val="dk1"/>
                </a:solidFill>
              </a:rPr>
              <a:t> la </a:t>
            </a:r>
            <a:r>
              <a:rPr lang="en-US" sz="1000" dirty="0" err="1">
                <a:solidFill>
                  <a:schemeClr val="dk1"/>
                </a:solidFill>
              </a:rPr>
              <a:t>prestación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mediante</a:t>
            </a:r>
            <a:r>
              <a:rPr lang="en-US" sz="1000" dirty="0">
                <a:solidFill>
                  <a:schemeClr val="dk1"/>
                </a:solidFill>
              </a:rPr>
              <a:t> el </a:t>
            </a:r>
            <a:r>
              <a:rPr lang="en-US" sz="1000" dirty="0" err="1">
                <a:solidFill>
                  <a:schemeClr val="dk1"/>
                </a:solidFill>
              </a:rPr>
              <a:t>uso</a:t>
            </a:r>
            <a:r>
              <a:rPr lang="en-US" sz="1000" dirty="0">
                <a:solidFill>
                  <a:schemeClr val="dk1"/>
                </a:solidFill>
              </a:rPr>
              <a:t> de las TICS. 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dk1"/>
                </a:solidFill>
              </a:rPr>
              <a:t>Cuando</a:t>
            </a:r>
            <a:r>
              <a:rPr lang="en-US" sz="1000" dirty="0">
                <a:solidFill>
                  <a:schemeClr val="dk1"/>
                </a:solidFill>
              </a:rPr>
              <a:t>, con el </a:t>
            </a:r>
            <a:r>
              <a:rPr lang="en-US" sz="1000" dirty="0" err="1">
                <a:solidFill>
                  <a:schemeClr val="dk1"/>
                </a:solidFill>
              </a:rPr>
              <a:t>consentimiento</a:t>
            </a:r>
            <a:r>
              <a:rPr lang="en-US" sz="1000" dirty="0">
                <a:solidFill>
                  <a:schemeClr val="dk1"/>
                </a:solidFill>
              </a:rPr>
              <a:t> del </a:t>
            </a:r>
            <a:r>
              <a:rPr lang="en-US" sz="1000" dirty="0" err="1">
                <a:solidFill>
                  <a:schemeClr val="dk1"/>
                </a:solidFill>
              </a:rPr>
              <a:t>paciente</a:t>
            </a:r>
            <a:r>
              <a:rPr lang="en-US" sz="1000" dirty="0">
                <a:solidFill>
                  <a:schemeClr val="dk1"/>
                </a:solidFill>
              </a:rPr>
              <a:t>, </a:t>
            </a:r>
            <a:r>
              <a:rPr lang="en-US" sz="1000" dirty="0" err="1">
                <a:solidFill>
                  <a:schemeClr val="dk1"/>
                </a:solidFill>
              </a:rPr>
              <a:t>opere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una</a:t>
            </a:r>
            <a:r>
              <a:rPr lang="en-US" sz="1000" b="1" dirty="0">
                <a:solidFill>
                  <a:schemeClr val="dk1"/>
                </a:solidFill>
              </a:rPr>
              <a:t> </a:t>
            </a:r>
            <a:r>
              <a:rPr lang="en-US" sz="1000" b="1" dirty="0" err="1">
                <a:solidFill>
                  <a:schemeClr val="dk1"/>
                </a:solidFill>
              </a:rPr>
              <a:t>interconsulta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b="1" dirty="0">
                <a:solidFill>
                  <a:schemeClr val="dk1"/>
                </a:solidFill>
              </a:rPr>
              <a:t>entre </a:t>
            </a:r>
            <a:r>
              <a:rPr lang="en-US" sz="1000" b="1" dirty="0" err="1">
                <a:solidFill>
                  <a:schemeClr val="dk1"/>
                </a:solidFill>
              </a:rPr>
              <a:t>profesionales</a:t>
            </a:r>
            <a:r>
              <a:rPr lang="en-US" sz="1000" dirty="0">
                <a:solidFill>
                  <a:schemeClr val="dk1"/>
                </a:solidFill>
              </a:rPr>
              <a:t> que </a:t>
            </a:r>
            <a:r>
              <a:rPr lang="en-US" sz="1000" dirty="0" err="1">
                <a:solidFill>
                  <a:schemeClr val="dk1"/>
                </a:solidFill>
              </a:rPr>
              <a:t>estén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b="1" dirty="0" err="1">
                <a:solidFill>
                  <a:schemeClr val="dk1"/>
                </a:solidFill>
              </a:rPr>
              <a:t>en</a:t>
            </a:r>
            <a:r>
              <a:rPr lang="en-US" sz="1000" b="1" dirty="0">
                <a:solidFill>
                  <a:schemeClr val="dk1"/>
                </a:solidFill>
              </a:rPr>
              <a:t> </a:t>
            </a:r>
            <a:r>
              <a:rPr lang="en-US" sz="1000" b="1" dirty="0" err="1">
                <a:solidFill>
                  <a:schemeClr val="dk1"/>
                </a:solidFill>
              </a:rPr>
              <a:t>distinta</a:t>
            </a:r>
            <a:r>
              <a:rPr lang="en-US" sz="1000" b="1" dirty="0">
                <a:solidFill>
                  <a:schemeClr val="dk1"/>
                </a:solidFill>
              </a:rPr>
              <a:t> </a:t>
            </a:r>
            <a:r>
              <a:rPr lang="en-US" sz="1000" b="1" dirty="0" err="1">
                <a:solidFill>
                  <a:schemeClr val="dk1"/>
                </a:solidFill>
              </a:rPr>
              <a:t>jurisdicción</a:t>
            </a:r>
            <a:r>
              <a:rPr lang="en-US" sz="1000" dirty="0">
                <a:solidFill>
                  <a:schemeClr val="dk1"/>
                </a:solidFill>
              </a:rPr>
              <a:t>, </a:t>
            </a:r>
            <a:r>
              <a:rPr lang="en-US" sz="1000" dirty="0" err="1">
                <a:solidFill>
                  <a:schemeClr val="dk1"/>
                </a:solidFill>
              </a:rPr>
              <a:t>cada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acto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profesional</a:t>
            </a:r>
            <a:r>
              <a:rPr lang="en-US" sz="1000" dirty="0">
                <a:solidFill>
                  <a:schemeClr val="dk1"/>
                </a:solidFill>
              </a:rPr>
              <a:t> se </a:t>
            </a:r>
            <a:r>
              <a:rPr lang="en-US" sz="1000" dirty="0" err="1">
                <a:solidFill>
                  <a:schemeClr val="dk1"/>
                </a:solidFill>
              </a:rPr>
              <a:t>regirá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por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sus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respectivas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leyes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profesionales</a:t>
            </a:r>
            <a:r>
              <a:rPr lang="en-US" sz="1000" dirty="0">
                <a:solidFill>
                  <a:schemeClr val="dk1"/>
                </a:solidFill>
              </a:rPr>
              <a:t>.  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dk1"/>
                </a:solidFill>
              </a:rPr>
              <a:t>En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caso</a:t>
            </a:r>
            <a:r>
              <a:rPr lang="en-US" sz="1000" dirty="0">
                <a:solidFill>
                  <a:schemeClr val="dk1"/>
                </a:solidFill>
              </a:rPr>
              <a:t> de </a:t>
            </a:r>
            <a:r>
              <a:rPr lang="en-US" sz="1000" dirty="0" err="1">
                <a:solidFill>
                  <a:schemeClr val="dk1"/>
                </a:solidFill>
              </a:rPr>
              <a:t>controversia</a:t>
            </a:r>
            <a:r>
              <a:rPr lang="en-US" sz="1000" dirty="0">
                <a:solidFill>
                  <a:schemeClr val="dk1"/>
                </a:solidFill>
              </a:rPr>
              <a:t> entre las </a:t>
            </a:r>
            <a:r>
              <a:rPr lang="en-US" sz="1000" b="1" dirty="0" err="1">
                <a:solidFill>
                  <a:schemeClr val="dk1"/>
                </a:solidFill>
              </a:rPr>
              <a:t>plataformas</a:t>
            </a:r>
            <a:r>
              <a:rPr lang="en-US" sz="1000" b="1" dirty="0">
                <a:solidFill>
                  <a:schemeClr val="dk1"/>
                </a:solidFill>
              </a:rPr>
              <a:t> de </a:t>
            </a:r>
            <a:r>
              <a:rPr lang="en-US" sz="1000" b="1" dirty="0" err="1">
                <a:solidFill>
                  <a:schemeClr val="dk1"/>
                </a:solidFill>
              </a:rPr>
              <a:t>Telesalud</a:t>
            </a:r>
            <a:r>
              <a:rPr lang="en-US" sz="1000" dirty="0">
                <a:solidFill>
                  <a:schemeClr val="dk1"/>
                </a:solidFill>
              </a:rPr>
              <a:t> y </a:t>
            </a:r>
            <a:r>
              <a:rPr lang="en-US" sz="1000" dirty="0" err="1">
                <a:solidFill>
                  <a:schemeClr val="dk1"/>
                </a:solidFill>
              </a:rPr>
              <a:t>sus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b="1" dirty="0" err="1">
                <a:solidFill>
                  <a:schemeClr val="dk1"/>
                </a:solidFill>
              </a:rPr>
              <a:t>usuarios</a:t>
            </a:r>
            <a:r>
              <a:rPr lang="en-US" sz="1000" dirty="0">
                <a:solidFill>
                  <a:schemeClr val="dk1"/>
                </a:solidFill>
              </a:rPr>
              <a:t>, la </a:t>
            </a:r>
            <a:r>
              <a:rPr lang="en-US" sz="1000" dirty="0" err="1">
                <a:solidFill>
                  <a:schemeClr val="dk1"/>
                </a:solidFill>
              </a:rPr>
              <a:t>competencia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administrativa</a:t>
            </a:r>
            <a:r>
              <a:rPr lang="en-US" sz="1000" dirty="0">
                <a:solidFill>
                  <a:schemeClr val="dk1"/>
                </a:solidFill>
              </a:rPr>
              <a:t> y </a:t>
            </a:r>
            <a:r>
              <a:rPr lang="en-US" sz="1000" dirty="0" err="1">
                <a:solidFill>
                  <a:schemeClr val="dk1"/>
                </a:solidFill>
              </a:rPr>
              <a:t>jurisdiccional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corresponderá</a:t>
            </a:r>
            <a:r>
              <a:rPr lang="en-US" sz="1000" dirty="0">
                <a:solidFill>
                  <a:schemeClr val="dk1"/>
                </a:solidFill>
              </a:rPr>
              <a:t> al </a:t>
            </a:r>
            <a:r>
              <a:rPr lang="en-US" sz="1000" dirty="0" err="1">
                <a:solidFill>
                  <a:schemeClr val="dk1"/>
                </a:solidFill>
              </a:rPr>
              <a:t>lugar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donde</a:t>
            </a:r>
            <a:r>
              <a:rPr lang="en-US" sz="1000" dirty="0">
                <a:solidFill>
                  <a:schemeClr val="dk1"/>
                </a:solidFill>
              </a:rPr>
              <a:t> se </a:t>
            </a:r>
            <a:r>
              <a:rPr lang="en-US" sz="1000" dirty="0" err="1">
                <a:solidFill>
                  <a:schemeClr val="dk1"/>
                </a:solidFill>
              </a:rPr>
              <a:t>desarrollan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los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servicios</a:t>
            </a:r>
            <a:r>
              <a:rPr lang="en-US" sz="1000" dirty="0">
                <a:solidFill>
                  <a:schemeClr val="dk1"/>
                </a:solidFill>
              </a:rPr>
              <a:t>, </a:t>
            </a:r>
            <a:r>
              <a:rPr lang="en-US" sz="1000" dirty="0" err="1">
                <a:solidFill>
                  <a:schemeClr val="dk1"/>
                </a:solidFill>
              </a:rPr>
              <a:t>cuando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todos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los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intervinientes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operaran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en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una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misma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jurisdicción</a:t>
            </a:r>
            <a:r>
              <a:rPr lang="en-US" sz="1000" dirty="0">
                <a:solidFill>
                  <a:schemeClr val="dk1"/>
                </a:solidFill>
              </a:rPr>
              <a:t>. 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dk1"/>
                </a:solidFill>
              </a:rPr>
              <a:t>En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caso</a:t>
            </a:r>
            <a:r>
              <a:rPr lang="en-US" sz="1000" dirty="0">
                <a:solidFill>
                  <a:schemeClr val="dk1"/>
                </a:solidFill>
              </a:rPr>
              <a:t> que el </a:t>
            </a:r>
            <a:r>
              <a:rPr lang="en-US" sz="1000" dirty="0" err="1">
                <a:solidFill>
                  <a:schemeClr val="dk1"/>
                </a:solidFill>
              </a:rPr>
              <a:t>acto</a:t>
            </a:r>
            <a:r>
              <a:rPr lang="en-US" sz="1000" dirty="0">
                <a:solidFill>
                  <a:schemeClr val="dk1"/>
                </a:solidFill>
              </a:rPr>
              <a:t> se </a:t>
            </a:r>
            <a:r>
              <a:rPr lang="en-US" sz="1000" dirty="0" err="1">
                <a:solidFill>
                  <a:schemeClr val="dk1"/>
                </a:solidFill>
              </a:rPr>
              <a:t>desarrollara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en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varias</a:t>
            </a:r>
            <a:r>
              <a:rPr lang="en-US" sz="1000" dirty="0">
                <a:solidFill>
                  <a:schemeClr val="dk1"/>
                </a:solidFill>
              </a:rPr>
              <a:t> o </a:t>
            </a:r>
            <a:r>
              <a:rPr lang="en-US" sz="1000" dirty="0" err="1">
                <a:solidFill>
                  <a:schemeClr val="dk1"/>
                </a:solidFill>
              </a:rPr>
              <a:t>distintas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jurisdicciones</a:t>
            </a:r>
            <a:r>
              <a:rPr lang="en-US" sz="1000" dirty="0">
                <a:solidFill>
                  <a:schemeClr val="dk1"/>
                </a:solidFill>
              </a:rPr>
              <a:t>, el </a:t>
            </a:r>
            <a:r>
              <a:rPr lang="en-US" sz="1000" b="1" dirty="0" err="1">
                <a:solidFill>
                  <a:schemeClr val="dk1"/>
                </a:solidFill>
              </a:rPr>
              <a:t>usuario</a:t>
            </a:r>
            <a:r>
              <a:rPr lang="en-US" sz="1000" b="1" dirty="0">
                <a:solidFill>
                  <a:schemeClr val="dk1"/>
                </a:solidFill>
              </a:rPr>
              <a:t> </a:t>
            </a:r>
            <a:r>
              <a:rPr lang="en-US" sz="1000" b="1" dirty="0" err="1">
                <a:solidFill>
                  <a:schemeClr val="dk1"/>
                </a:solidFill>
              </a:rPr>
              <a:t>paciente</a:t>
            </a:r>
            <a:r>
              <a:rPr lang="en-US" sz="1000" b="1" dirty="0">
                <a:solidFill>
                  <a:schemeClr val="dk1"/>
                </a:solidFill>
              </a:rPr>
              <a:t> </a:t>
            </a:r>
            <a:r>
              <a:rPr lang="en-US" sz="1000" dirty="0">
                <a:solidFill>
                  <a:schemeClr val="dk1"/>
                </a:solidFill>
              </a:rPr>
              <a:t>de la </a:t>
            </a:r>
            <a:r>
              <a:rPr lang="en-US" sz="1000" dirty="0" err="1">
                <a:solidFill>
                  <a:schemeClr val="dk1"/>
                </a:solidFill>
              </a:rPr>
              <a:t>plataforma</a:t>
            </a:r>
            <a:r>
              <a:rPr lang="en-US" sz="1000" dirty="0">
                <a:solidFill>
                  <a:schemeClr val="dk1"/>
                </a:solidFill>
              </a:rPr>
              <a:t> y/o </a:t>
            </a:r>
            <a:r>
              <a:rPr lang="en-US" sz="1000" dirty="0" err="1">
                <a:solidFill>
                  <a:schemeClr val="dk1"/>
                </a:solidFill>
              </a:rPr>
              <a:t>sistema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informático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podrá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elegir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  <a:r>
              <a:rPr lang="en-US" sz="1000" dirty="0" err="1">
                <a:solidFill>
                  <a:schemeClr val="dk1"/>
                </a:solidFill>
              </a:rPr>
              <a:t>una</a:t>
            </a:r>
            <a:r>
              <a:rPr lang="en-US" sz="1000" dirty="0">
                <a:solidFill>
                  <a:schemeClr val="dk1"/>
                </a:solidFill>
              </a:rPr>
              <a:t> de </a:t>
            </a:r>
            <a:r>
              <a:rPr lang="en-US" sz="1000" dirty="0" err="1">
                <a:solidFill>
                  <a:schemeClr val="dk1"/>
                </a:solidFill>
              </a:rPr>
              <a:t>ellas</a:t>
            </a:r>
            <a:r>
              <a:rPr lang="en-US" sz="1000" dirty="0">
                <a:solidFill>
                  <a:schemeClr val="dk1"/>
                </a:solidFill>
              </a:rPr>
              <a:t>.</a:t>
            </a:r>
            <a:endParaRPr sz="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8474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71f59111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371f59111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profesional tratante que pida la opinión de otro colega es responsable del tratamiento y de otras decisiones y recomendaciones entregadas al paciente.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profesional consultado es responsable de la calidad de la opinión que entrega y debe especificar las condiciones en las que la opinión es válida, estando obligado a abstenerse de participar si no tiene el conocimiento, competencia o suficiente información del paciente, para dar una opinión fundamentada.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169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de8a731e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de8a731e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profesionales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presencial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humanización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abordaje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científico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respetarse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autonomía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teleasistencia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consentimiento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alcances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telesalud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clínica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consentimiento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1959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3fdb7bc4a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3fdb7bc4a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Cuales son las funciones que le corresponderán al Ministerio de Salud (como autoridad de aplicación):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381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implementación progresiva en todo el territorio nacional de acuerdo a cronograma.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381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necesitará firmar acuerdos en el ámbito del COFESA con las jurisdicciones y también con las entidades que ejercen el gobierno de la matrícula para la implementación de la Telesalud, ya que el los sistemas van a tener que conectarse necesariamente con los Colegios Profesionales para obtener la información correspondiente al estado de situación de cada matrícula, en cada oportunidad de actuación profesional y para el uso del sello de competencia.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381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También habrá que suscribir acuerdos de gestión y seguimiento, y para la incorporación de las buenas prácticas y estándares que se propongan desde el Programa de Telesalud.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0151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Teniendo en cuenta la necesidad de que los profesionales incorporen competencias digitales, ya que se sabe que </a:t>
            </a:r>
            <a:r>
              <a:rPr lang="en-US" sz="12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existen diferentes niveles de conocimiento con respecto a las aplicaciones y herramientas digitales entre los profesionales de la salud,</a:t>
            </a:r>
            <a:r>
              <a:rPr lang="en-US" sz="1300">
                <a:solidFill>
                  <a:srgbClr val="333333"/>
                </a:solidFill>
              </a:rPr>
              <a:t> </a:t>
            </a:r>
            <a:r>
              <a:rPr lang="en-US" sz="1200">
                <a:solidFill>
                  <a:srgbClr val="10151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 prevé que el MSal juntamente con el MEducación acuerden estrategias para que en la educación médica se incluyan conocimientos sobre sistemas y herramientas digitales para la Telesalud. </a:t>
            </a:r>
            <a:r>
              <a:rPr lang="en-US" sz="12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La alfabetización de datos y la gestión de la información van a tener que ser una parte integral de las currículas y los marcos relacionados con las competencias digitales de los médicos</a:t>
            </a:r>
            <a:endParaRPr sz="1300">
              <a:solidFill>
                <a:srgbClr val="10151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prevé que las plataformas digitales sean acreditadas por el Ministerio de Salud, para integrarse a la red de interoperabilidad de Telesalud. En el proceso de acreditación se evaluará la competencia técnica del proveedor de servicios de telesalud, y el cumplimiento de los requisitos técnicos y legales que se les exigirá.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</p:spTree>
    <p:extLst>
      <p:ext uri="{BB962C8B-B14F-4D97-AF65-F5344CB8AC3E}">
        <p14:creationId xmlns:p14="http://schemas.microsoft.com/office/powerpoint/2010/main" val="304519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 preserve="1">
  <p:cSld name="En blanc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91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 preserve="1">
  <p:cSld name="Título y objeto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87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725" tIns="72850" rIns="145725" bIns="7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4000" b="1" cap="small" baseline="0">
                <a:latin typeface="Encode Sans" panose="020B060402020202020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10"/>
          <p:cNvSpPr txBox="1">
            <a:spLocks noGrp="1"/>
          </p:cNvSpPr>
          <p:nvPr>
            <p:ph type="body" idx="1"/>
          </p:nvPr>
        </p:nvSpPr>
        <p:spPr>
          <a:xfrm>
            <a:off x="610053" y="1600007"/>
            <a:ext cx="109720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725" tIns="72850" rIns="145725" bIns="72850" anchor="t" anchorCtr="0">
            <a:noAutofit/>
          </a:bodyPr>
          <a:lstStyle>
            <a:lvl1pPr marL="457200" lvl="0" indent="-412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>
                <a:latin typeface="Encode Sans" panose="020B0604020202020204" charset="0"/>
              </a:defRPr>
            </a:lvl1pPr>
            <a:lvl2pPr marL="914400" lvl="1" indent="-412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/>
            </a:lvl2pPr>
            <a:lvl3pPr marL="1371600" lvl="2" indent="-412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3pPr>
            <a:lvl4pPr marL="1828800" lvl="3" indent="-412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/>
            </a:lvl4pPr>
            <a:lvl5pPr marL="2286000" lvl="4" indent="-412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/>
            </a:lvl5pPr>
            <a:lvl6pPr marL="2743200" lvl="5" indent="-412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6pPr>
            <a:lvl7pPr marL="3200400" lvl="6" indent="-412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7pPr>
            <a:lvl8pPr marL="3657600" lvl="7" indent="-412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8pPr>
            <a:lvl9pPr marL="4114800" lvl="8" indent="-412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091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18" y="0"/>
            <a:ext cx="11330516" cy="9858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29446-41FB-4402-817F-9C3249597880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8451" y="641826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24F5A-697D-44F9-8473-4B73BB89F5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07009"/>
      </p:ext>
    </p:extLst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43a353d011_0_292"/>
          <p:cNvSpPr txBox="1">
            <a:spLocks noGrp="1"/>
          </p:cNvSpPr>
          <p:nvPr>
            <p:ph type="title"/>
          </p:nvPr>
        </p:nvSpPr>
        <p:spPr>
          <a:xfrm>
            <a:off x="354000" y="1438333"/>
            <a:ext cx="5393700" cy="238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g143a353d011_0_292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g143a353d011_0_292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43a353d011_0_29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326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8"/>
          <p:cNvSpPr/>
          <p:nvPr/>
        </p:nvSpPr>
        <p:spPr>
          <a:xfrm>
            <a:off x="4333" y="4700"/>
            <a:ext cx="12192000" cy="9295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92111" y="1358013"/>
            <a:ext cx="390178" cy="20301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218661" y="79513"/>
            <a:ext cx="11863628" cy="8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90287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small" baseline="0">
          <a:solidFill>
            <a:srgbClr val="000000"/>
          </a:solidFill>
          <a:latin typeface="Encode Sans" panose="020B0604020202020204" charset="0"/>
          <a:ea typeface="Encode Sans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Encode Sans" panose="020B0604020202020204" charset="0"/>
          <a:ea typeface="Encode Sans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/>
        </p:nvSpPr>
        <p:spPr>
          <a:xfrm>
            <a:off x="1795749" y="1998267"/>
            <a:ext cx="80557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400" b="1" dirty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Proyecto de ley de TELESALUD</a:t>
            </a:r>
            <a:endParaRPr sz="1600" b="1" dirty="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42fc830137_0_81"/>
          <p:cNvSpPr txBox="1"/>
          <p:nvPr/>
        </p:nvSpPr>
        <p:spPr>
          <a:xfrm>
            <a:off x="70337" y="-83868"/>
            <a:ext cx="11975889" cy="76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100" b="1" dirty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FUNCIONES DE LA AUTORIDAD DE </a:t>
            </a:r>
            <a:r>
              <a:rPr lang="en-US" sz="3100" b="1" dirty="0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APLICACIÓN</a:t>
            </a:r>
            <a:endParaRPr sz="3100" b="1" dirty="0">
              <a:solidFill>
                <a:schemeClr val="bg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97" name="Google Shape;197;g142fc830137_0_81"/>
          <p:cNvSpPr/>
          <p:nvPr/>
        </p:nvSpPr>
        <p:spPr>
          <a:xfrm>
            <a:off x="141410" y="1472561"/>
            <a:ext cx="2736000" cy="1944444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2000" dirty="0">
              <a:solidFill>
                <a:schemeClr val="tx1"/>
              </a:solidFill>
              <a:latin typeface="Encode Sans Condensed" panose="020B0604020202020204" charset="0"/>
              <a:cs typeface="Encode Sans" panose="020B0604020202020204" charset="0"/>
            </a:endParaRPr>
          </a:p>
        </p:txBody>
      </p:sp>
      <p:sp>
        <p:nvSpPr>
          <p:cNvPr id="198" name="Google Shape;198;g142fc830137_0_81"/>
          <p:cNvSpPr/>
          <p:nvPr/>
        </p:nvSpPr>
        <p:spPr>
          <a:xfrm>
            <a:off x="204937" y="1534360"/>
            <a:ext cx="2612376" cy="65159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 Medium"/>
                <a:cs typeface="Encode Sans" panose="020B0604020202020204" charset="0"/>
                <a:sym typeface="Encode Sans Condensed Medium"/>
              </a:rPr>
              <a:t>Normalizar modalidades de servicios</a:t>
            </a:r>
            <a:endParaRPr lang="es-AR" sz="2000" b="1" dirty="0">
              <a:solidFill>
                <a:schemeClr val="tx1"/>
              </a:solidFill>
              <a:latin typeface="Encode Sans Condensed" panose="020B0604020202020204" charset="0"/>
              <a:ea typeface="Encode Sans Condensed Medium"/>
              <a:cs typeface="Encode Sans" panose="020B0604020202020204" charset="0"/>
              <a:sym typeface="Encode Sans Condensed Medium"/>
            </a:endParaRPr>
          </a:p>
        </p:txBody>
      </p:sp>
      <p:sp>
        <p:nvSpPr>
          <p:cNvPr id="199" name="Google Shape;199;g142fc830137_0_81"/>
          <p:cNvSpPr/>
          <p:nvPr/>
        </p:nvSpPr>
        <p:spPr>
          <a:xfrm>
            <a:off x="168616" y="2380311"/>
            <a:ext cx="2660729" cy="89347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72000" rIns="36000" bIns="720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Armonizar y estandarizar requisitos técnicos y condiciones</a:t>
            </a:r>
            <a:endParaRPr lang="es-AR" sz="18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  <p:sp>
        <p:nvSpPr>
          <p:cNvPr id="200" name="Google Shape;200;g142fc830137_0_81"/>
          <p:cNvSpPr/>
          <p:nvPr/>
        </p:nvSpPr>
        <p:spPr>
          <a:xfrm>
            <a:off x="141410" y="3387401"/>
            <a:ext cx="2736000" cy="34038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179388" marR="0" lvl="0" indent="-179388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Encode Sans" panose="020B0604020202020204" charset="0"/>
              <a:buChar char="‒"/>
            </a:pPr>
            <a:r>
              <a:rPr lang="es-AR" sz="2000" dirty="0" smtClean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protocolos de atención según patología y nivel de complejidad</a:t>
            </a:r>
          </a:p>
          <a:p>
            <a:pPr marL="179388" indent="-1793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Encode Sans" panose="020B0604020202020204" charset="0"/>
              <a:buChar char="‒"/>
            </a:pPr>
            <a:r>
              <a:rPr lang="es-AR" sz="2000" dirty="0" smtClean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flujos de intercambio y procesos de atención </a:t>
            </a:r>
            <a:endParaRPr lang="es-AR" sz="2000" dirty="0">
              <a:solidFill>
                <a:srgbClr val="FFFFFF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  <p:sp>
        <p:nvSpPr>
          <p:cNvPr id="203" name="Google Shape;203;g142fc830137_0_81"/>
          <p:cNvSpPr/>
          <p:nvPr/>
        </p:nvSpPr>
        <p:spPr>
          <a:xfrm>
            <a:off x="3037039" y="1487431"/>
            <a:ext cx="2736000" cy="1944444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2000" dirty="0">
              <a:solidFill>
                <a:schemeClr val="tx1"/>
              </a:solidFill>
              <a:latin typeface="Encode Sans Condensed" panose="020B0604020202020204" charset="0"/>
              <a:cs typeface="Encode Sans" panose="020B0604020202020204" charset="0"/>
            </a:endParaRPr>
          </a:p>
        </p:txBody>
      </p:sp>
      <p:sp>
        <p:nvSpPr>
          <p:cNvPr id="204" name="Google Shape;204;g142fc830137_0_81"/>
          <p:cNvSpPr/>
          <p:nvPr/>
        </p:nvSpPr>
        <p:spPr>
          <a:xfrm>
            <a:off x="2971954" y="1529210"/>
            <a:ext cx="2736663" cy="67168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 Medium"/>
                <a:cs typeface="Encode Sans" panose="020B0604020202020204" charset="0"/>
                <a:sym typeface="Encode Sans Condensed Medium"/>
              </a:rPr>
              <a:t>Definir cuándo se puede utilizar la </a:t>
            </a:r>
            <a:r>
              <a:rPr lang="es-AR" sz="2000" b="1" dirty="0" err="1" smtClean="0">
                <a:solidFill>
                  <a:schemeClr val="tx1"/>
                </a:solidFill>
                <a:latin typeface="Encode Sans Condensed" panose="020B0604020202020204" charset="0"/>
                <a:ea typeface="Encode Sans Condensed Medium"/>
                <a:cs typeface="Encode Sans" panose="020B0604020202020204" charset="0"/>
                <a:sym typeface="Encode Sans Condensed Medium"/>
              </a:rPr>
              <a:t>telesalud</a:t>
            </a:r>
            <a:endParaRPr lang="es-AR" sz="2000" b="1" dirty="0" smtClean="0">
              <a:solidFill>
                <a:schemeClr val="tx1"/>
              </a:solidFill>
              <a:latin typeface="Encode Sans Condensed" panose="020B0604020202020204" charset="0"/>
              <a:ea typeface="Encode Sans Condensed Medium"/>
              <a:cs typeface="Encode Sans" panose="020B0604020202020204" charset="0"/>
              <a:sym typeface="Encode Sans Condens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2000" b="1" dirty="0">
              <a:solidFill>
                <a:schemeClr val="tx1"/>
              </a:solidFill>
              <a:latin typeface="Encode Sans Condensed" panose="020B0604020202020204" charset="0"/>
              <a:ea typeface="Roboto Medium"/>
              <a:cs typeface="Encode Sans" panose="020B0604020202020204" charset="0"/>
              <a:sym typeface="Roboto Medium"/>
            </a:endParaRPr>
          </a:p>
        </p:txBody>
      </p:sp>
      <p:sp>
        <p:nvSpPr>
          <p:cNvPr id="205" name="Google Shape;205;g142fc830137_0_81"/>
          <p:cNvSpPr/>
          <p:nvPr/>
        </p:nvSpPr>
        <p:spPr>
          <a:xfrm>
            <a:off x="3067387" y="2380311"/>
            <a:ext cx="2669928" cy="960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72000" rIns="36000" bIns="720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Pautas a profesionales, instituciones y establecimientos de salud</a:t>
            </a:r>
            <a:endParaRPr lang="es-AR" sz="18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  <p:sp>
        <p:nvSpPr>
          <p:cNvPr id="206" name="Google Shape;206;g142fc830137_0_81"/>
          <p:cNvSpPr/>
          <p:nvPr/>
        </p:nvSpPr>
        <p:spPr>
          <a:xfrm>
            <a:off x="3037039" y="3421387"/>
            <a:ext cx="2736000" cy="336630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179388" lvl="0" indent="-1793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Encode Sans" panose="020B0604020202020204" charset="0"/>
              <a:buChar char="‒"/>
            </a:pPr>
            <a:r>
              <a:rPr lang="es-AR" sz="2000" dirty="0" smtClean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establecer criterios y  condiciones</a:t>
            </a:r>
          </a:p>
          <a:p>
            <a:pPr marL="179388" lvl="0" indent="-1793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Encode Sans" panose="020B0604020202020204" charset="0"/>
              <a:buChar char="‒"/>
            </a:pPr>
            <a:r>
              <a:rPr lang="es-AR" sz="2000" dirty="0" smtClean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validación de marcos de actuación </a:t>
            </a:r>
          </a:p>
          <a:p>
            <a:pPr marL="179388" lvl="0" indent="-1793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Encode Sans" panose="020B0604020202020204" charset="0"/>
              <a:buChar char="‒"/>
            </a:pPr>
            <a:r>
              <a:rPr lang="es-AR" sz="2000" dirty="0" smtClean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continuidad de la atención centrada en el paciente</a:t>
            </a:r>
            <a:endParaRPr lang="es-AR" sz="2000" dirty="0">
              <a:solidFill>
                <a:srgbClr val="FFFFFF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  <p:sp>
        <p:nvSpPr>
          <p:cNvPr id="209" name="Google Shape;209;g142fc830137_0_81"/>
          <p:cNvSpPr/>
          <p:nvPr/>
        </p:nvSpPr>
        <p:spPr>
          <a:xfrm>
            <a:off x="5939141" y="1499393"/>
            <a:ext cx="2736000" cy="1944444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2000" dirty="0">
              <a:solidFill>
                <a:schemeClr val="tx1"/>
              </a:solidFill>
              <a:latin typeface="Encode Sans Condensed" panose="020B0604020202020204" charset="0"/>
              <a:cs typeface="Encode Sans" panose="020B0604020202020204" charset="0"/>
            </a:endParaRPr>
          </a:p>
        </p:txBody>
      </p:sp>
      <p:sp>
        <p:nvSpPr>
          <p:cNvPr id="210" name="Google Shape;210;g142fc830137_0_81"/>
          <p:cNvSpPr/>
          <p:nvPr/>
        </p:nvSpPr>
        <p:spPr>
          <a:xfrm>
            <a:off x="5881530" y="1550454"/>
            <a:ext cx="2736664" cy="60866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 Medium"/>
                <a:cs typeface="Encode Sans" panose="020B0604020202020204" charset="0"/>
                <a:sym typeface="Encode Sans Condensed Medium"/>
              </a:rPr>
              <a:t>Definir criterios para la autorización y auditoría</a:t>
            </a:r>
            <a:endParaRPr lang="es-AR" sz="2000" b="1" dirty="0">
              <a:solidFill>
                <a:schemeClr val="tx1"/>
              </a:solidFill>
              <a:latin typeface="Encode Sans Condensed" panose="020B0604020202020204" charset="0"/>
              <a:ea typeface="Encode Sans Condensed Medium"/>
              <a:cs typeface="Encode Sans" panose="020B0604020202020204" charset="0"/>
              <a:sym typeface="Encode Sans Condensed Medium"/>
            </a:endParaRPr>
          </a:p>
        </p:txBody>
      </p:sp>
      <p:sp>
        <p:nvSpPr>
          <p:cNvPr id="211" name="Google Shape;211;g142fc830137_0_81"/>
          <p:cNvSpPr/>
          <p:nvPr/>
        </p:nvSpPr>
        <p:spPr>
          <a:xfrm>
            <a:off x="5943739" y="2380311"/>
            <a:ext cx="2686388" cy="102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72000" rIns="36000" bIns="720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Pautas a plataformas, apps u otras </a:t>
            </a:r>
            <a:r>
              <a:rPr lang="es-AR" sz="1800" dirty="0" err="1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TICs</a:t>
            </a: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, programadores y desarrolladores</a:t>
            </a:r>
            <a:endParaRPr lang="es-AR" sz="18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  <p:sp>
        <p:nvSpPr>
          <p:cNvPr id="212" name="Google Shape;212;g142fc830137_0_81"/>
          <p:cNvSpPr/>
          <p:nvPr/>
        </p:nvSpPr>
        <p:spPr>
          <a:xfrm>
            <a:off x="5939141" y="3443837"/>
            <a:ext cx="2736000" cy="332994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72000" rIns="0" bIns="72000" anchor="ctr" anchorCtr="0">
            <a:no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Encode Sans" panose="020B0604020202020204" charset="0"/>
              <a:buChar char="‒"/>
            </a:pPr>
            <a:r>
              <a:rPr lang="es-AR" sz="2000" dirty="0" smtClean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criterios de inclusión  y exclusión para integrar la red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Encode Sans" panose="020B0604020202020204" charset="0"/>
              <a:buChar char="‒"/>
            </a:pPr>
            <a:r>
              <a:rPr lang="es-AR" sz="2000" dirty="0" smtClean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autorizar plataformas para interoperabilidad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Encode Sans" panose="020B0604020202020204" charset="0"/>
              <a:buChar char="‒"/>
            </a:pPr>
            <a:r>
              <a:rPr lang="es-AR" sz="2000" dirty="0" smtClean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condiciones y  estándares según modalidades de atención 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Encode Sans" panose="020B0604020202020204" charset="0"/>
              <a:buChar char="‒"/>
            </a:pPr>
            <a:r>
              <a:rPr lang="es-AR" sz="2000" dirty="0" smtClean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pautar proceso de auditoría</a:t>
            </a:r>
            <a:endParaRPr lang="es-AR" sz="2000" dirty="0">
              <a:solidFill>
                <a:srgbClr val="FFFFFF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  <p:sp>
        <p:nvSpPr>
          <p:cNvPr id="215" name="Google Shape;215;g142fc830137_0_81"/>
          <p:cNvSpPr/>
          <p:nvPr/>
        </p:nvSpPr>
        <p:spPr>
          <a:xfrm>
            <a:off x="8840806" y="1487431"/>
            <a:ext cx="2736000" cy="1944444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2000" dirty="0">
              <a:solidFill>
                <a:schemeClr val="tx1"/>
              </a:solidFill>
              <a:latin typeface="Encode Sans Condensed" panose="020B0604020202020204" charset="0"/>
              <a:cs typeface="Encode Sans" panose="020B0604020202020204" charset="0"/>
            </a:endParaRPr>
          </a:p>
        </p:txBody>
      </p:sp>
      <p:sp>
        <p:nvSpPr>
          <p:cNvPr id="216" name="Google Shape;216;g142fc830137_0_81"/>
          <p:cNvSpPr/>
          <p:nvPr/>
        </p:nvSpPr>
        <p:spPr>
          <a:xfrm>
            <a:off x="8817662" y="1528353"/>
            <a:ext cx="2612376" cy="65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 Medium"/>
                <a:cs typeface="Encode Sans" panose="020B0604020202020204" charset="0"/>
                <a:sym typeface="Encode Sans Condensed Medium"/>
              </a:rPr>
              <a:t>Requisitos para la interoperabilidad</a:t>
            </a:r>
            <a:endParaRPr lang="es-AR" sz="2000" b="1" dirty="0">
              <a:solidFill>
                <a:schemeClr val="tx1"/>
              </a:solidFill>
              <a:latin typeface="Encode Sans Condensed" panose="020B0604020202020204" charset="0"/>
              <a:ea typeface="Encode Sans Condensed Medium"/>
              <a:cs typeface="Encode Sans" panose="020B0604020202020204" charset="0"/>
              <a:sym typeface="Encode Sans Condensed Medium"/>
            </a:endParaRPr>
          </a:p>
        </p:txBody>
      </p:sp>
      <p:sp>
        <p:nvSpPr>
          <p:cNvPr id="217" name="Google Shape;217;g142fc830137_0_81"/>
          <p:cNvSpPr/>
          <p:nvPr/>
        </p:nvSpPr>
        <p:spPr>
          <a:xfrm>
            <a:off x="8824194" y="2380311"/>
            <a:ext cx="2736000" cy="98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72000" rIns="36000" bIns="720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Fomentar la disponibilidad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e intercambios con alcance multinivel e </a:t>
            </a:r>
            <a:r>
              <a:rPr lang="es-AR" sz="1800" dirty="0" err="1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interjurisdiccional</a:t>
            </a:r>
            <a:endParaRPr lang="es-AR" sz="18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  <p:sp>
        <p:nvSpPr>
          <p:cNvPr id="219" name="Google Shape;219;g142fc830137_0_81"/>
          <p:cNvSpPr/>
          <p:nvPr/>
        </p:nvSpPr>
        <p:spPr>
          <a:xfrm>
            <a:off x="8840806" y="3436666"/>
            <a:ext cx="2736000" cy="333863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179388" lvl="0" indent="-1793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Encode Sans" panose="020B0604020202020204" charset="0"/>
              <a:buChar char="‒"/>
            </a:pPr>
            <a:r>
              <a:rPr lang="es-AR" sz="2000" dirty="0" smtClean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integrar de los registros médicos</a:t>
            </a:r>
          </a:p>
          <a:p>
            <a:pPr marL="179388" lvl="0" indent="-1793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Encode Sans" panose="020B0604020202020204" charset="0"/>
              <a:buChar char="‒"/>
            </a:pPr>
            <a:r>
              <a:rPr lang="es-AR" sz="2000" dirty="0" smtClean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prever protocolos de seguridad</a:t>
            </a:r>
          </a:p>
          <a:p>
            <a:pPr marL="179388" lvl="0" indent="-1793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Encode Sans" panose="020B0604020202020204" charset="0"/>
              <a:buChar char="‒"/>
            </a:pPr>
            <a:r>
              <a:rPr lang="es-AR" sz="2000" dirty="0" smtClean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conformar equipos técnicos en sistemas y gestión de riesgos</a:t>
            </a:r>
            <a:endParaRPr lang="es-AR" sz="2000" dirty="0">
              <a:solidFill>
                <a:srgbClr val="FFFFFF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394" y="958838"/>
            <a:ext cx="12176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74650">
              <a:spcBef>
                <a:spcPts val="1000"/>
              </a:spcBef>
              <a:buClr>
                <a:srgbClr val="5E5E5E"/>
              </a:buClr>
              <a:buSzPts val="2300"/>
              <a:buFont typeface="Encode Sans Condensed"/>
              <a:buAutoNum type="alphaLcParenR"/>
            </a:pPr>
            <a:r>
              <a:rPr lang="es-ES" sz="2000" b="1" dirty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Diseñar y planificar las políticas de implementación, normalización e interoperabilidad de la red de </a:t>
            </a:r>
            <a:r>
              <a:rPr lang="es-ES" sz="2000" b="1" dirty="0" err="1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Telesalud</a:t>
            </a:r>
            <a:r>
              <a:rPr lang="es-ES" sz="2000" b="1" dirty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42fc830137_0_81"/>
          <p:cNvSpPr txBox="1"/>
          <p:nvPr/>
        </p:nvSpPr>
        <p:spPr>
          <a:xfrm>
            <a:off x="70337" y="-83868"/>
            <a:ext cx="11975889" cy="76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AR" sz="3100" b="1" cap="small" dirty="0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Funciones de la autoridad de aplicación</a:t>
            </a:r>
            <a:endParaRPr lang="es-AR" sz="3100" b="1" cap="small" dirty="0">
              <a:solidFill>
                <a:schemeClr val="bg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97" name="Google Shape;197;g142fc830137_0_81"/>
          <p:cNvSpPr/>
          <p:nvPr/>
        </p:nvSpPr>
        <p:spPr>
          <a:xfrm>
            <a:off x="159440" y="1485977"/>
            <a:ext cx="2736000" cy="1297273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lvl="0" algn="ctr"/>
            <a:r>
              <a:rPr lang="es-ES" sz="2000" b="1" dirty="0">
                <a:latin typeface="Encode Sans Condensed" panose="020B0604020202020204" charset="0"/>
                <a:cs typeface="Encode Sans" panose="020B0604020202020204" charset="0"/>
              </a:rPr>
              <a:t>Reglamentar </a:t>
            </a:r>
            <a:r>
              <a:rPr lang="es-ES" sz="2000" b="1" dirty="0" smtClean="0">
                <a:latin typeface="Encode Sans Condensed" panose="020B0604020202020204" charset="0"/>
                <a:cs typeface="Encode Sans" panose="020B0604020202020204" charset="0"/>
              </a:rPr>
              <a:t>las obligaciones </a:t>
            </a:r>
            <a:r>
              <a:rPr lang="es-ES" sz="2000" b="1" dirty="0">
                <a:latin typeface="Encode Sans Condensed" panose="020B0604020202020204" charset="0"/>
                <a:cs typeface="Encode Sans" panose="020B0604020202020204" charset="0"/>
              </a:rPr>
              <a:t>y </a:t>
            </a:r>
            <a:r>
              <a:rPr lang="es-ES" sz="2000" b="1" dirty="0" smtClean="0">
                <a:latin typeface="Encode Sans Condensed" panose="020B0604020202020204" charset="0"/>
                <a:cs typeface="Encode Sans" panose="020B0604020202020204" charset="0"/>
              </a:rPr>
              <a:t>prohibiciones</a:t>
            </a:r>
            <a:endParaRPr sz="2000" b="1" dirty="0">
              <a:latin typeface="Encode Sans Condensed" panose="020B0604020202020204" charset="0"/>
              <a:cs typeface="Encode Sans" panose="020B0604020202020204" charset="0"/>
            </a:endParaRPr>
          </a:p>
        </p:txBody>
      </p:sp>
      <p:sp>
        <p:nvSpPr>
          <p:cNvPr id="200" name="Google Shape;200;g142fc830137_0_81"/>
          <p:cNvSpPr/>
          <p:nvPr/>
        </p:nvSpPr>
        <p:spPr>
          <a:xfrm>
            <a:off x="159440" y="2909214"/>
            <a:ext cx="2736000" cy="375289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88900" lvl="0" indent="-88900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  <a:buSzPts val="1200"/>
              <a:buFont typeface="Encode Sans Condensed"/>
              <a:buChar char="●"/>
            </a:pPr>
            <a:r>
              <a:rPr lang="es-ES" sz="2000" dirty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coordinar con áreas competentes del </a:t>
            </a:r>
            <a:r>
              <a:rPr lang="es-ES" sz="2000" dirty="0" err="1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MSal</a:t>
            </a:r>
            <a:r>
              <a:rPr lang="es-ES" sz="2000" dirty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 el proceso fiscalizador y sancionatorio</a:t>
            </a:r>
          </a:p>
          <a:p>
            <a:pPr marL="88900" indent="-88900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  <a:buSzPts val="1200"/>
              <a:buFont typeface="Encode Sans Condensed"/>
              <a:buChar char="●"/>
            </a:pPr>
            <a:r>
              <a:rPr lang="es-ES" sz="2000" dirty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coherencia con el régimen de ejercicio profesional </a:t>
            </a:r>
          </a:p>
          <a:p>
            <a:pPr marL="88900" indent="-88900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  <a:buSzPts val="1200"/>
              <a:buFont typeface="Encode Sans Condensed"/>
              <a:buChar char="●"/>
            </a:pPr>
            <a:r>
              <a:rPr lang="es-ES" sz="2000" dirty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condiciones de aprobación de </a:t>
            </a:r>
            <a:r>
              <a:rPr lang="es-ES" sz="2000" dirty="0" smtClean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publicidad</a:t>
            </a:r>
            <a:endParaRPr lang="es-ES" sz="2000" dirty="0">
              <a:solidFill>
                <a:srgbClr val="FFFFFF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  <p:sp>
        <p:nvSpPr>
          <p:cNvPr id="203" name="Google Shape;203;g142fc830137_0_81"/>
          <p:cNvSpPr/>
          <p:nvPr/>
        </p:nvSpPr>
        <p:spPr>
          <a:xfrm>
            <a:off x="3055069" y="1485977"/>
            <a:ext cx="2736000" cy="1297273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Encode Sans Condensed" panose="020B0604020202020204" charset="0"/>
                <a:ea typeface="Encode Sans Condensed Medium"/>
                <a:cs typeface="Encode Sans Condensed Medium"/>
                <a:sym typeface="Encode Sans Condensed Medium"/>
              </a:rPr>
              <a:t>Coordinar con otras autoridades </a:t>
            </a:r>
            <a:r>
              <a:rPr lang="es-ES" sz="2000" b="1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 Medium"/>
                <a:cs typeface="Encode Sans Condensed Medium"/>
                <a:sym typeface="Encode Sans Condensed Medium"/>
              </a:rPr>
              <a:t>la </a:t>
            </a:r>
            <a:r>
              <a:rPr lang="es-ES" sz="2000" b="1" dirty="0">
                <a:solidFill>
                  <a:schemeClr val="tx1"/>
                </a:solidFill>
                <a:latin typeface="Encode Sans Condensed" panose="020B0604020202020204" charset="0"/>
                <a:ea typeface="Encode Sans Condensed Medium"/>
                <a:cs typeface="Encode Sans Condensed Medium"/>
                <a:sym typeface="Encode Sans Condensed Medium"/>
              </a:rPr>
              <a:t>regulación y fiscalización de las TICS </a:t>
            </a:r>
            <a:endParaRPr sz="2000" b="1" dirty="0">
              <a:latin typeface="Encode Sans Condensed" panose="020B0604020202020204" charset="0"/>
              <a:cs typeface="Encode Sans" panose="020B0604020202020204" charset="0"/>
            </a:endParaRPr>
          </a:p>
        </p:txBody>
      </p:sp>
      <p:sp>
        <p:nvSpPr>
          <p:cNvPr id="206" name="Google Shape;206;g142fc830137_0_81"/>
          <p:cNvSpPr/>
          <p:nvPr/>
        </p:nvSpPr>
        <p:spPr>
          <a:xfrm>
            <a:off x="3055069" y="2944340"/>
            <a:ext cx="2736000" cy="371154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88900" lvl="0" indent="-88900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  <a:buSzPts val="1200"/>
              <a:buFont typeface="Encode Sans Condensed"/>
              <a:buChar char="●"/>
            </a:pPr>
            <a:r>
              <a:rPr lang="es-ES" sz="2000" dirty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Telecomunicaciones</a:t>
            </a:r>
          </a:p>
          <a:p>
            <a:pPr marL="88900" lvl="0" indent="-88900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  <a:buSzPts val="1200"/>
              <a:buFont typeface="Encode Sans Condensed"/>
              <a:buChar char="●"/>
            </a:pPr>
            <a:r>
              <a:rPr lang="es-ES" sz="2000" dirty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Protección de datos</a:t>
            </a:r>
          </a:p>
          <a:p>
            <a:pPr marL="88900" lvl="0" indent="-88900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  <a:buSzPts val="1200"/>
              <a:buFont typeface="Encode Sans Condensed"/>
              <a:buChar char="●"/>
            </a:pPr>
            <a:r>
              <a:rPr lang="es-ES" sz="2000" dirty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Firma digital</a:t>
            </a:r>
          </a:p>
          <a:p>
            <a:pPr marL="88900" lvl="0" indent="-88900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  <a:buSzPts val="1200"/>
              <a:buFont typeface="Encode Sans Condensed"/>
              <a:buChar char="●"/>
            </a:pPr>
            <a:r>
              <a:rPr lang="es-ES" sz="2000" dirty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Sello de competencia</a:t>
            </a:r>
          </a:p>
          <a:p>
            <a:pPr marL="88900" lvl="0" indent="-88900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  <a:buSzPts val="1200"/>
              <a:buFont typeface="Encode Sans Condensed"/>
              <a:buChar char="●"/>
            </a:pPr>
            <a:r>
              <a:rPr lang="es-ES" sz="2000" dirty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Ciberseguridad</a:t>
            </a:r>
          </a:p>
          <a:p>
            <a:pPr marL="88900" lvl="0" indent="-88900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  <a:buSzPts val="1200"/>
              <a:buFont typeface="Encode Sans Condensed"/>
              <a:buChar char="●"/>
            </a:pPr>
            <a:r>
              <a:rPr lang="es-ES" sz="2000" dirty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Derecho del consumidor</a:t>
            </a:r>
          </a:p>
          <a:p>
            <a:pPr marL="88900" lvl="0" indent="-88900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  <a:buSzPts val="1200"/>
              <a:buFont typeface="Encode Sans Condensed"/>
              <a:buChar char="●"/>
            </a:pPr>
            <a:r>
              <a:rPr lang="es-ES" sz="2000" dirty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Comercio electrónico</a:t>
            </a:r>
          </a:p>
          <a:p>
            <a:pPr marL="88900" lvl="0" indent="-88900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  <a:buSzPts val="1200"/>
              <a:buFont typeface="Encode Sans Condensed"/>
              <a:buChar char="●"/>
            </a:pPr>
            <a:r>
              <a:rPr lang="es-ES" sz="2000" dirty="0" smtClean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Publicidad</a:t>
            </a:r>
            <a:endParaRPr sz="2000" dirty="0">
              <a:solidFill>
                <a:srgbClr val="FFFFFF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  <p:sp>
        <p:nvSpPr>
          <p:cNvPr id="209" name="Google Shape;209;g142fc830137_0_81"/>
          <p:cNvSpPr/>
          <p:nvPr/>
        </p:nvSpPr>
        <p:spPr>
          <a:xfrm>
            <a:off x="5957172" y="1485977"/>
            <a:ext cx="2736000" cy="1297273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Encode Sans Condensed" panose="020B0604020202020204" charset="0"/>
                <a:ea typeface="Encode Sans Condensed Medium"/>
                <a:cs typeface="Encode Sans Condensed Medium"/>
                <a:sym typeface="Encode Sans Condensed Medium"/>
              </a:rPr>
              <a:t>Estandarizar</a:t>
            </a:r>
            <a:r>
              <a:rPr lang="en-US" sz="2000" b="1" dirty="0">
                <a:solidFill>
                  <a:schemeClr val="tx1"/>
                </a:solidFill>
                <a:latin typeface="Encode Sans Condensed" panose="020B0604020202020204" charset="0"/>
                <a:ea typeface="Encode Sans Condensed Medium"/>
                <a:cs typeface="Encode Sans Condensed Medium"/>
                <a:sym typeface="Encode Sans Condensed Medium"/>
              </a:rPr>
              <a:t> las </a:t>
            </a:r>
            <a:r>
              <a:rPr lang="en-US" sz="2000" b="1" dirty="0" err="1" smtClean="0">
                <a:solidFill>
                  <a:schemeClr val="tx1"/>
                </a:solidFill>
                <a:latin typeface="Encode Sans Condensed" panose="020B0604020202020204" charset="0"/>
                <a:ea typeface="Encode Sans Condensed Medium"/>
                <a:cs typeface="Encode Sans Condensed Medium"/>
                <a:sym typeface="Encode Sans Condensed Medium"/>
              </a:rPr>
              <a:t>sanciones</a:t>
            </a:r>
            <a:endParaRPr lang="en-US" sz="2000" b="1" dirty="0">
              <a:solidFill>
                <a:schemeClr val="tx1"/>
              </a:solidFill>
              <a:latin typeface="Encode Sans Condensed" panose="020B0604020202020204" charset="0"/>
              <a:ea typeface="Encode Sans Condensed Medium"/>
              <a:cs typeface="Encode Sans Condensed Medium"/>
              <a:sym typeface="Encode Sans Condensed Medium"/>
            </a:endParaRPr>
          </a:p>
        </p:txBody>
      </p:sp>
      <p:sp>
        <p:nvSpPr>
          <p:cNvPr id="212" name="Google Shape;212;g142fc830137_0_81"/>
          <p:cNvSpPr/>
          <p:nvPr/>
        </p:nvSpPr>
        <p:spPr>
          <a:xfrm>
            <a:off x="5957172" y="2967899"/>
            <a:ext cx="2736000" cy="36714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88900" lvl="0" indent="-88900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  <a:buSzPts val="1200"/>
              <a:buFont typeface="Encode Sans Condensed"/>
              <a:buChar char="●"/>
            </a:pPr>
            <a:r>
              <a:rPr lang="es-ES" sz="2000" dirty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En concordancia con la </a:t>
            </a:r>
            <a:r>
              <a:rPr lang="es-ES" sz="2000" dirty="0" smtClean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modalidad </a:t>
            </a:r>
            <a:r>
              <a:rPr lang="es-ES" sz="2000" dirty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presencial</a:t>
            </a:r>
          </a:p>
          <a:p>
            <a:pPr marL="88900" lvl="0" indent="-88900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  <a:buSzPts val="1200"/>
              <a:buFont typeface="Encode Sans Condensed"/>
              <a:buChar char="●"/>
            </a:pPr>
            <a:r>
              <a:rPr lang="es-ES" sz="2000" dirty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prever los mecanismos de fiscalización y auditoria incluir conflictos de interés</a:t>
            </a:r>
          </a:p>
          <a:p>
            <a:pPr marL="88900" lvl="0" indent="-88900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  <a:buSzPts val="1200"/>
              <a:buFont typeface="Encode Sans Condensed"/>
              <a:buChar char="●"/>
            </a:pPr>
            <a:r>
              <a:rPr lang="es-ES" sz="2000" dirty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responsabilidad solidaria frente  al </a:t>
            </a:r>
            <a:r>
              <a:rPr lang="es-ES" sz="2000" dirty="0" smtClean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paciente</a:t>
            </a:r>
            <a:endParaRPr lang="es-ES" sz="2000" dirty="0">
              <a:solidFill>
                <a:srgbClr val="FFFFFF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  <p:sp>
        <p:nvSpPr>
          <p:cNvPr id="215" name="Google Shape;215;g142fc830137_0_81"/>
          <p:cNvSpPr/>
          <p:nvPr/>
        </p:nvSpPr>
        <p:spPr>
          <a:xfrm>
            <a:off x="8834716" y="1485977"/>
            <a:ext cx="2736000" cy="1297273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Encode Sans Condensed" panose="020B0604020202020204" charset="0"/>
                <a:ea typeface="Encode Sans Condensed Medium"/>
                <a:cs typeface="Encode Sans Condensed Medium"/>
                <a:sym typeface="Encode Sans Condensed Medium"/>
              </a:rPr>
              <a:t>Liderar los consensos para armonizar el régimen fiscalizador de la </a:t>
            </a:r>
            <a:r>
              <a:rPr lang="es-ES" sz="2000" b="1" dirty="0" err="1" smtClean="0">
                <a:solidFill>
                  <a:schemeClr val="tx1"/>
                </a:solidFill>
                <a:latin typeface="Encode Sans Condensed" panose="020B0604020202020204" charset="0"/>
                <a:ea typeface="Encode Sans Condensed Medium"/>
                <a:cs typeface="Encode Sans Condensed Medium"/>
                <a:sym typeface="Encode Sans Condensed Medium"/>
              </a:rPr>
              <a:t>telesalud</a:t>
            </a:r>
            <a:endParaRPr lang="es-ES" sz="2000" b="1" dirty="0">
              <a:solidFill>
                <a:schemeClr val="tx1"/>
              </a:solidFill>
              <a:latin typeface="Encode Sans Condensed" panose="020B0604020202020204" charset="0"/>
              <a:ea typeface="Encode Sans Condensed Medium"/>
              <a:cs typeface="Encode Sans Condensed Medium"/>
              <a:sym typeface="Encode Sans Condensed Medium"/>
            </a:endParaRPr>
          </a:p>
        </p:txBody>
      </p:sp>
      <p:sp>
        <p:nvSpPr>
          <p:cNvPr id="219" name="Google Shape;219;g142fc830137_0_81"/>
          <p:cNvSpPr/>
          <p:nvPr/>
        </p:nvSpPr>
        <p:spPr>
          <a:xfrm>
            <a:off x="8834716" y="2960463"/>
            <a:ext cx="2736000" cy="36810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179388" lvl="0" indent="-179388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  <a:buSzPts val="1200"/>
              <a:buFont typeface="Encode Sans" panose="020B0604020202020204" charset="0"/>
              <a:buChar char="‒"/>
            </a:pPr>
            <a:r>
              <a:rPr lang="es-ES" sz="2000" dirty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acuerdos jurisdiccionales </a:t>
            </a:r>
            <a:r>
              <a:rPr lang="es-ES" sz="2000" dirty="0" smtClean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mediante </a:t>
            </a:r>
            <a:r>
              <a:rPr lang="es-ES" sz="2000" dirty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leyes de adhesión locales que incluyan el régimen sancionatorio para </a:t>
            </a:r>
            <a:r>
              <a:rPr lang="es-ES" sz="2000" dirty="0" err="1" smtClean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Telesalud</a:t>
            </a:r>
            <a:endParaRPr sz="2000" dirty="0">
              <a:solidFill>
                <a:srgbClr val="FFFFFF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924777"/>
            <a:ext cx="113000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lvl="0" algn="ctr">
              <a:spcBef>
                <a:spcPts val="1000"/>
              </a:spcBef>
              <a:buClr>
                <a:srgbClr val="5E5E5E"/>
              </a:buClr>
              <a:buSzPts val="2300"/>
            </a:pPr>
            <a:r>
              <a:rPr lang="es-ES" sz="2000" b="1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b) Regulación y fiscalización       </a:t>
            </a:r>
            <a:endParaRPr lang="es-ES" sz="2000" b="1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26" name="Google Shape;230;g143cd6491a1_2_0"/>
          <p:cNvSpPr/>
          <p:nvPr/>
        </p:nvSpPr>
        <p:spPr>
          <a:xfrm>
            <a:off x="150494" y="2946505"/>
            <a:ext cx="2673585" cy="369478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908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42fc830137_0_2758"/>
          <p:cNvSpPr txBox="1"/>
          <p:nvPr/>
        </p:nvSpPr>
        <p:spPr>
          <a:xfrm>
            <a:off x="0" y="1029677"/>
            <a:ext cx="11766014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Las farmacias podrán expender solo medicamentos de venta libre por páginas web sujetas a la autoridad de fiscalización local – y solo con tránsito local limitado.</a:t>
            </a:r>
            <a:endParaRPr lang="es-AR" sz="2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142fc830137_0_2758"/>
          <p:cNvSpPr txBox="1"/>
          <p:nvPr/>
        </p:nvSpPr>
        <p:spPr>
          <a:xfrm>
            <a:off x="4228455" y="3567993"/>
            <a:ext cx="2880000" cy="15524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es-AR" sz="2000" b="1" dirty="0" smtClean="0">
                <a:solidFill>
                  <a:srgbClr val="FFFFFF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la web de la farmacia enlaza con la web de la autoridad sanitaria</a:t>
            </a:r>
            <a:endParaRPr lang="es-AR" sz="2000" b="1" dirty="0">
              <a:solidFill>
                <a:schemeClr val="bg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264" name="Google Shape;264;g142fc830137_0_2758"/>
          <p:cNvSpPr txBox="1"/>
          <p:nvPr/>
        </p:nvSpPr>
        <p:spPr>
          <a:xfrm>
            <a:off x="4228455" y="1948767"/>
            <a:ext cx="2880000" cy="1552493"/>
          </a:xfrm>
          <a:prstGeom prst="rect">
            <a:avLst/>
          </a:prstGeom>
          <a:solidFill>
            <a:srgbClr val="FF66CC"/>
          </a:solidFill>
          <a:ln w="28575" cap="flat" cmpd="sng">
            <a:solidFill>
              <a:srgbClr val="FF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2100"/>
              </a:spcAft>
              <a:buNone/>
            </a:pPr>
            <a:r>
              <a:rPr lang="es-AR" sz="2000" b="1" dirty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p</a:t>
            </a:r>
            <a:r>
              <a:rPr lang="es-AR" sz="2000" b="1" dirty="0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ublicar listado “en línea” de medicamentos registrados, precios, costo y tiempo de envío</a:t>
            </a:r>
            <a:endParaRPr lang="es-AR" sz="2000" b="1" dirty="0">
              <a:solidFill>
                <a:schemeClr val="bg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267" name="Google Shape;267;g142fc830137_0_2758"/>
          <p:cNvSpPr txBox="1"/>
          <p:nvPr/>
        </p:nvSpPr>
        <p:spPr>
          <a:xfrm>
            <a:off x="936433" y="3579010"/>
            <a:ext cx="2880000" cy="1552493"/>
          </a:xfrm>
          <a:prstGeom prst="rect">
            <a:avLst/>
          </a:prstGeom>
          <a:solidFill>
            <a:srgbClr val="7030A0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AR" sz="2000" b="1" dirty="0" smtClean="0">
              <a:solidFill>
                <a:schemeClr val="bg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d</a:t>
            </a:r>
            <a:r>
              <a:rPr lang="es-AR" sz="2000" b="1" dirty="0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eberá publicar datos de contacto para comunicación y asesoramiento al paciente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AR" sz="2000" b="1" dirty="0">
              <a:solidFill>
                <a:schemeClr val="bg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270" name="Google Shape;270;g142fc830137_0_2758"/>
          <p:cNvSpPr txBox="1"/>
          <p:nvPr/>
        </p:nvSpPr>
        <p:spPr>
          <a:xfrm>
            <a:off x="936433" y="1948767"/>
            <a:ext cx="2880000" cy="1552493"/>
          </a:xfrm>
          <a:prstGeom prst="rect">
            <a:avLst/>
          </a:prstGeom>
          <a:solidFill>
            <a:schemeClr val="accent1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000"/>
              </a:spcAft>
              <a:buNone/>
            </a:pPr>
            <a:r>
              <a:rPr lang="es-AR" sz="2000" b="1" dirty="0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la farmacia responde por el transporte del producto (que estará regulado)</a:t>
            </a:r>
            <a:r>
              <a:rPr lang="es-AR" sz="2000" b="1" dirty="0" smtClean="0">
                <a:solidFill>
                  <a:schemeClr val="bg1"/>
                </a:solidFill>
                <a:latin typeface="Encode Sans Condensed" panose="020B0604020202020204" charset="0"/>
                <a:ea typeface="Calibri"/>
                <a:cs typeface="Calibri"/>
                <a:sym typeface="Calibri"/>
              </a:rPr>
              <a:t> </a:t>
            </a:r>
            <a:endParaRPr lang="es-AR" sz="2000" b="1" dirty="0">
              <a:solidFill>
                <a:schemeClr val="bg1"/>
              </a:solidFill>
              <a:latin typeface="Encode Sans Condensed" panose="020B0604020202020204" charset="0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g142fc830137_0_2758"/>
          <p:cNvSpPr txBox="1"/>
          <p:nvPr/>
        </p:nvSpPr>
        <p:spPr>
          <a:xfrm>
            <a:off x="7520477" y="1948767"/>
            <a:ext cx="2880000" cy="1552493"/>
          </a:xfrm>
          <a:prstGeom prst="rect">
            <a:avLst/>
          </a:prstGeom>
          <a:solidFill>
            <a:srgbClr val="00B050"/>
          </a:solidFill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d</a:t>
            </a:r>
            <a:r>
              <a:rPr lang="es-AR" sz="2000" b="1" dirty="0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eberá ofrecer acceso web,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fácil, permanente y gratuito</a:t>
            </a:r>
            <a:endParaRPr lang="es-AR" sz="2000" b="1" dirty="0">
              <a:solidFill>
                <a:schemeClr val="bg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277" name="Google Shape;277;g142fc830137_0_2758"/>
          <p:cNvSpPr txBox="1"/>
          <p:nvPr/>
        </p:nvSpPr>
        <p:spPr>
          <a:xfrm>
            <a:off x="7520477" y="3567993"/>
            <a:ext cx="2880000" cy="155249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l</a:t>
            </a:r>
            <a:r>
              <a:rPr lang="es-AR" sz="2000" b="1" dirty="0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os enlaces a autodiagnósticos o automedicación están prohibidos</a:t>
            </a:r>
            <a:endParaRPr lang="es-AR" sz="2000" b="1" dirty="0">
              <a:solidFill>
                <a:schemeClr val="bg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280" name="Google Shape;280;g142fc830137_0_2758"/>
          <p:cNvSpPr txBox="1"/>
          <p:nvPr/>
        </p:nvSpPr>
        <p:spPr>
          <a:xfrm>
            <a:off x="4228455" y="5221285"/>
            <a:ext cx="2880000" cy="1552493"/>
          </a:xfrm>
          <a:prstGeom prst="rect">
            <a:avLst/>
          </a:prstGeom>
          <a:solidFill>
            <a:schemeClr val="accent1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el farmacéutico debe valorar la pertinencia de la dispensa (cantidad, </a:t>
            </a:r>
            <a:r>
              <a:rPr lang="es-AR" sz="2000" b="1" dirty="0" err="1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etc</a:t>
            </a:r>
            <a:r>
              <a:rPr lang="es-AR" sz="2000" b="1" dirty="0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,)</a:t>
            </a:r>
            <a:endParaRPr lang="es-AR" sz="2000" b="1" dirty="0">
              <a:solidFill>
                <a:schemeClr val="bg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282" name="Google Shape;282;g142fc830137_0_2758"/>
          <p:cNvSpPr txBox="1"/>
          <p:nvPr/>
        </p:nvSpPr>
        <p:spPr>
          <a:xfrm>
            <a:off x="7520477" y="5221285"/>
            <a:ext cx="2880000" cy="1552493"/>
          </a:xfrm>
          <a:prstGeom prst="rect">
            <a:avLst/>
          </a:prstGeom>
          <a:solidFill>
            <a:srgbClr val="C0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l</a:t>
            </a:r>
            <a:r>
              <a:rPr lang="es-AR" sz="2000" b="1" dirty="0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as devoluciones están prohibidas</a:t>
            </a:r>
            <a:endParaRPr lang="es-AR" sz="2000" b="1" dirty="0">
              <a:solidFill>
                <a:schemeClr val="bg1"/>
              </a:solidFill>
              <a:latin typeface="Encode Sans Condensed" panose="020B0604020202020204" charset="0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84" name="Google Shape;284;g142fc830137_0_2758"/>
          <p:cNvSpPr txBox="1"/>
          <p:nvPr/>
        </p:nvSpPr>
        <p:spPr>
          <a:xfrm>
            <a:off x="936433" y="5221285"/>
            <a:ext cx="2880000" cy="1552493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d</a:t>
            </a:r>
            <a:r>
              <a:rPr lang="es-AR" sz="2000" b="1" dirty="0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eben cumplir los códigos de conducta</a:t>
            </a:r>
            <a:endParaRPr lang="es-AR" sz="2000" b="1" dirty="0">
              <a:solidFill>
                <a:schemeClr val="bg1"/>
              </a:solidFill>
              <a:latin typeface="Encode Sans Condensed" panose="020B0604020202020204" charset="0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7353" y="86310"/>
            <a:ext cx="11847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cap="small" dirty="0" err="1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Venta</a:t>
            </a:r>
            <a:r>
              <a:rPr lang="en-US" sz="3600" b="1" cap="small" dirty="0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 de </a:t>
            </a:r>
            <a:r>
              <a:rPr lang="en-US" sz="3600" b="1" cap="small" dirty="0" err="1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medicamentos</a:t>
            </a:r>
            <a:r>
              <a:rPr lang="en-US" sz="3600" b="1" cap="small" dirty="0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 a </a:t>
            </a:r>
            <a:r>
              <a:rPr lang="en-US" sz="3600" b="1" cap="small" dirty="0" err="1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través</a:t>
            </a:r>
            <a:r>
              <a:rPr lang="en-US" sz="3600" b="1" cap="small" dirty="0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 de </a:t>
            </a:r>
            <a:r>
              <a:rPr lang="en-US" sz="3600" b="1" cap="small" dirty="0" err="1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plataformas</a:t>
            </a:r>
            <a:r>
              <a:rPr lang="en-US" sz="3600" b="1" cap="small" dirty="0" smtClean="0">
                <a:solidFill>
                  <a:schemeClr val="bg1"/>
                </a:solidFill>
                <a:latin typeface="Encode Sans Condensed" panose="020B0604020202020204" charset="0"/>
                <a:ea typeface="Calibri"/>
                <a:cs typeface="Calibri"/>
                <a:sym typeface="Calibri"/>
              </a:rPr>
              <a:t> </a:t>
            </a:r>
            <a:endParaRPr lang="en-US" sz="3600" b="1" cap="small" dirty="0">
              <a:solidFill>
                <a:schemeClr val="bg1"/>
              </a:solidFill>
              <a:latin typeface="Encode Sans Condensed" panose="020B060402020202020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fddb88d760_0_1486"/>
          <p:cNvSpPr txBox="1"/>
          <p:nvPr/>
        </p:nvSpPr>
        <p:spPr>
          <a:xfrm>
            <a:off x="176270" y="142825"/>
            <a:ext cx="1190923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600" b="1" cap="small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</a:defRPr>
            </a:lvl1pPr>
          </a:lstStyle>
          <a:p>
            <a:r>
              <a:rPr lang="en-US" dirty="0" err="1" smtClean="0">
                <a:sym typeface="Encode Sans Condensed"/>
              </a:rPr>
              <a:t>Venta</a:t>
            </a:r>
            <a:r>
              <a:rPr lang="en-US" dirty="0" smtClean="0">
                <a:sym typeface="Encode Sans Condensed"/>
              </a:rPr>
              <a:t> de </a:t>
            </a:r>
            <a:r>
              <a:rPr lang="en-US" dirty="0" err="1" smtClean="0">
                <a:sym typeface="Encode Sans Condensed"/>
              </a:rPr>
              <a:t>medicamentos</a:t>
            </a:r>
            <a:r>
              <a:rPr lang="en-US" dirty="0" smtClean="0">
                <a:sym typeface="Encode Sans Condensed"/>
              </a:rPr>
              <a:t> a </a:t>
            </a:r>
            <a:r>
              <a:rPr lang="en-US" dirty="0" err="1" smtClean="0">
                <a:sym typeface="Encode Sans Condensed"/>
              </a:rPr>
              <a:t>través</a:t>
            </a:r>
            <a:r>
              <a:rPr lang="en-US" dirty="0" smtClean="0">
                <a:sym typeface="Encode Sans Condensed"/>
              </a:rPr>
              <a:t> de </a:t>
            </a:r>
            <a:r>
              <a:rPr lang="en-US" dirty="0" err="1" smtClean="0">
                <a:sym typeface="Encode Sans Condensed"/>
              </a:rPr>
              <a:t>plataformas</a:t>
            </a:r>
            <a:endParaRPr lang="en-US" dirty="0"/>
          </a:p>
        </p:txBody>
      </p:sp>
      <p:sp>
        <p:nvSpPr>
          <p:cNvPr id="293" name="Google Shape;293;gfddb88d760_0_1486"/>
          <p:cNvSpPr txBox="1"/>
          <p:nvPr/>
        </p:nvSpPr>
        <p:spPr>
          <a:xfrm>
            <a:off x="4334815" y="4381393"/>
            <a:ext cx="2880000" cy="18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  <a:defRPr sz="200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</a:defRPr>
            </a:lvl1pPr>
          </a:lstStyle>
          <a:p>
            <a:r>
              <a:rPr lang="es-AR" b="1" dirty="0" smtClean="0">
                <a:sym typeface="Encode Sans Condensed"/>
              </a:rPr>
              <a:t>información sobre los riesgos de medicamentos dispensados ilegalmente mediante </a:t>
            </a:r>
            <a:r>
              <a:rPr lang="es-AR" b="1" dirty="0" err="1" smtClean="0">
                <a:sym typeface="Encode Sans Condensed"/>
              </a:rPr>
              <a:t>TICs</a:t>
            </a:r>
            <a:r>
              <a:rPr lang="es-AR" b="1" dirty="0" smtClean="0">
                <a:sym typeface="Encode Sans Condensed"/>
              </a:rPr>
              <a:t> </a:t>
            </a:r>
            <a:endParaRPr lang="es-AR" b="1" dirty="0">
              <a:sym typeface="Encode Sans Condensed"/>
            </a:endParaRPr>
          </a:p>
        </p:txBody>
      </p:sp>
      <p:sp>
        <p:nvSpPr>
          <p:cNvPr id="297" name="Google Shape;297;gfddb88d760_0_1486"/>
          <p:cNvSpPr txBox="1"/>
          <p:nvPr/>
        </p:nvSpPr>
        <p:spPr>
          <a:xfrm>
            <a:off x="4334815" y="2368417"/>
            <a:ext cx="2880000" cy="1800000"/>
          </a:xfrm>
          <a:prstGeom prst="rect">
            <a:avLst/>
          </a:prstGeom>
          <a:solidFill>
            <a:srgbClr val="FF66CC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  <a:defRPr sz="200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</a:defRPr>
            </a:lvl1pPr>
          </a:lstStyle>
          <a:p>
            <a:r>
              <a:rPr lang="es-AR" b="1" dirty="0" smtClean="0">
                <a:sym typeface="Encode Sans Condensed"/>
              </a:rPr>
              <a:t>listado actualizado de farmacias autorizadas a hacer ventas por la web</a:t>
            </a:r>
            <a:endParaRPr lang="es-AR" b="1" dirty="0">
              <a:sym typeface="Encode Sans Condensed"/>
            </a:endParaRPr>
          </a:p>
        </p:txBody>
      </p:sp>
      <p:sp>
        <p:nvSpPr>
          <p:cNvPr id="300" name="Google Shape;300;gfddb88d760_0_1486"/>
          <p:cNvSpPr txBox="1"/>
          <p:nvPr/>
        </p:nvSpPr>
        <p:spPr>
          <a:xfrm>
            <a:off x="709018" y="4381393"/>
            <a:ext cx="2880000" cy="1800000"/>
          </a:xfrm>
          <a:prstGeom prst="rect">
            <a:avLst/>
          </a:prstGeom>
          <a:solidFill>
            <a:srgbClr val="7030A0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  <a:defRPr sz="200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</a:defRPr>
            </a:lvl1pPr>
          </a:lstStyle>
          <a:p>
            <a:r>
              <a:rPr lang="es-AR" b="1" dirty="0" smtClean="0">
                <a:sym typeface="Encode Sans Condensed"/>
              </a:rPr>
              <a:t>enlace a </a:t>
            </a:r>
            <a:r>
              <a:rPr lang="es-AR" b="1" dirty="0" err="1" smtClean="0">
                <a:sym typeface="Encode Sans Condensed"/>
              </a:rPr>
              <a:t>Telesalud</a:t>
            </a:r>
            <a:r>
              <a:rPr lang="es-AR" b="1" dirty="0" smtClean="0">
                <a:sym typeface="Encode Sans Condensed"/>
              </a:rPr>
              <a:t> y ANMAT informando sobre riesgos de venta a distancia de medicamentos</a:t>
            </a:r>
            <a:r>
              <a:rPr lang="es-AR" b="1" dirty="0" smtClean="0">
                <a:sym typeface="Calibri"/>
              </a:rPr>
              <a:t> </a:t>
            </a:r>
            <a:endParaRPr lang="es-AR" b="1" dirty="0"/>
          </a:p>
        </p:txBody>
      </p:sp>
      <p:sp>
        <p:nvSpPr>
          <p:cNvPr id="303" name="Google Shape;303;gfddb88d760_0_1486"/>
          <p:cNvSpPr txBox="1"/>
          <p:nvPr/>
        </p:nvSpPr>
        <p:spPr>
          <a:xfrm>
            <a:off x="709018" y="2368417"/>
            <a:ext cx="2880000" cy="1800000"/>
          </a:xfrm>
          <a:prstGeom prst="rect">
            <a:avLst/>
          </a:prstGeom>
          <a:solidFill>
            <a:schemeClr val="accent1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  <a:defRPr sz="200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</a:defRPr>
            </a:lvl1pPr>
          </a:lstStyle>
          <a:p>
            <a:r>
              <a:rPr lang="es-AR" b="1" dirty="0" smtClean="0">
                <a:sym typeface="Encode Sans Condensed"/>
              </a:rPr>
              <a:t>listado de medicamentos de venta libre con potencial mal uso o con limitaciones para venta a distancia</a:t>
            </a:r>
            <a:endParaRPr lang="es-AR" b="1" dirty="0">
              <a:sym typeface="Encode Sans Condensed"/>
            </a:endParaRPr>
          </a:p>
        </p:txBody>
      </p:sp>
      <p:sp>
        <p:nvSpPr>
          <p:cNvPr id="306" name="Google Shape;306;gfddb88d760_0_1486"/>
          <p:cNvSpPr txBox="1"/>
          <p:nvPr/>
        </p:nvSpPr>
        <p:spPr>
          <a:xfrm>
            <a:off x="7960613" y="2368417"/>
            <a:ext cx="2880000" cy="1800000"/>
          </a:xfrm>
          <a:prstGeom prst="rect">
            <a:avLst/>
          </a:prstGeom>
          <a:solidFill>
            <a:srgbClr val="00B050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  <a:defRPr sz="200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</a:defRPr>
            </a:lvl1pPr>
          </a:lstStyle>
          <a:p>
            <a:r>
              <a:rPr lang="es-AR" b="1" dirty="0" smtClean="0">
                <a:sym typeface="Encode Sans Condensed"/>
              </a:rPr>
              <a:t>legislación sobre venta al público de medicamentos mediante plataformas</a:t>
            </a:r>
            <a:endParaRPr lang="es-AR" b="1" dirty="0">
              <a:sym typeface="Encode Sans Condensed"/>
            </a:endParaRPr>
          </a:p>
        </p:txBody>
      </p:sp>
      <p:sp>
        <p:nvSpPr>
          <p:cNvPr id="307" name="Google Shape;307;gfddb88d760_0_148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7800" lvl="0" indent="-177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fddb88d760_0_1486"/>
          <p:cNvSpPr txBox="1"/>
          <p:nvPr/>
        </p:nvSpPr>
        <p:spPr>
          <a:xfrm>
            <a:off x="7960613" y="4381393"/>
            <a:ext cx="2880000" cy="18000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  <a:defRPr sz="200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</a:defRPr>
            </a:lvl1pPr>
          </a:lstStyle>
          <a:p>
            <a:r>
              <a:rPr lang="es-AR" b="1" dirty="0" smtClean="0">
                <a:sym typeface="Encode Sans Condensed"/>
              </a:rPr>
              <a:t>diferencias jurisdiccionales sobre clasificación de medicamentos y su dispensación</a:t>
            </a:r>
            <a:endParaRPr lang="es-AR" b="1" dirty="0">
              <a:sym typeface="Encode Sans Condensed"/>
            </a:endParaRPr>
          </a:p>
        </p:txBody>
      </p:sp>
      <p:sp>
        <p:nvSpPr>
          <p:cNvPr id="311" name="Google Shape;311;gfddb88d760_0_148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176270" y="1163288"/>
            <a:ext cx="11415831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Información que deberá publicarse en la web del MSAL y de las autoridades sanitarias jurisdiccionales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42fc830137_0_1982"/>
          <p:cNvSpPr txBox="1"/>
          <p:nvPr/>
        </p:nvSpPr>
        <p:spPr>
          <a:xfrm>
            <a:off x="88889" y="104371"/>
            <a:ext cx="104562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 b="1" cap="small" dirty="0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Obligaciones para los actores de la </a:t>
            </a:r>
            <a:r>
              <a:rPr lang="es-AR" sz="3600" b="1" cap="small" dirty="0" err="1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telesalud</a:t>
            </a:r>
            <a:endParaRPr lang="es-AR" sz="2000" cap="small" dirty="0">
              <a:solidFill>
                <a:schemeClr val="bg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321" name="Google Shape;321;g142fc830137_0_1982"/>
          <p:cNvSpPr/>
          <p:nvPr/>
        </p:nvSpPr>
        <p:spPr>
          <a:xfrm>
            <a:off x="-63318" y="3247248"/>
            <a:ext cx="198994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rgbClr val="0070C0"/>
                </a:solidFill>
                <a:latin typeface="Encode Sans Condensed" panose="020B0604020202020204" charset="0"/>
                <a:ea typeface="Roboto Medium"/>
                <a:cs typeface="Roboto Medium"/>
                <a:sym typeface="Roboto Medium"/>
              </a:rPr>
              <a:t> </a:t>
            </a:r>
            <a:r>
              <a:rPr lang="es-AR" sz="1800" b="1" dirty="0" smtClean="0">
                <a:solidFill>
                  <a:srgbClr val="0070C0"/>
                </a:solidFill>
                <a:latin typeface="Encode Sans Condensed" panose="020B0604020202020204" charset="0"/>
                <a:ea typeface="Encode Sans Condensed Medium"/>
                <a:cs typeface="Encode Sans Condensed Medium"/>
                <a:sym typeface="Encode Sans Condensed Medium"/>
              </a:rPr>
              <a:t>Instituciones, establecimientos o centros de salud</a:t>
            </a:r>
            <a:endParaRPr lang="es-AR" sz="1800" b="1" dirty="0">
              <a:solidFill>
                <a:srgbClr val="0070C0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322" name="Google Shape;322;g142fc830137_0_1982"/>
          <p:cNvSpPr/>
          <p:nvPr/>
        </p:nvSpPr>
        <p:spPr>
          <a:xfrm>
            <a:off x="2026400" y="3094821"/>
            <a:ext cx="9740013" cy="165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65113" indent="-265113">
              <a:buClr>
                <a:schemeClr val="dk2"/>
              </a:buClr>
              <a:buSzPts val="1300"/>
              <a:buFont typeface="Encode Sans Condensed" panose="020B0604020202020204" charset="0"/>
              <a:buChar char="‒"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garantizar calidad y seguridad de la </a:t>
            </a:r>
            <a:r>
              <a:rPr lang="es-AR" sz="1800" dirty="0" err="1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teleasistencia</a:t>
            </a: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 por plataformas acreditadas y permitir el intercambio de datos para la accesibilidad</a:t>
            </a:r>
          </a:p>
          <a:p>
            <a:pPr marL="265113" indent="-265113">
              <a:buClr>
                <a:schemeClr val="dk2"/>
              </a:buClr>
              <a:buSzPts val="1400"/>
              <a:buFont typeface="Encode Sans Condensed" panose="020B0604020202020204" charset="0"/>
              <a:buChar char="‒"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poner a disposición del paciente información fiable y la integración de los sistemas en la gestión de la documentación sanitaria</a:t>
            </a:r>
          </a:p>
          <a:p>
            <a:pPr marL="265113" indent="-265113">
              <a:buClr>
                <a:schemeClr val="dk2"/>
              </a:buClr>
              <a:buSzPts val="1300"/>
              <a:buFont typeface="Encode Sans Condensed" panose="020B0604020202020204" charset="0"/>
              <a:buChar char="‒"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dar a conocer cartilla de los profesionales autorizados a ejercer, los servicios y condiciones </a:t>
            </a:r>
          </a:p>
          <a:p>
            <a:pPr marL="265113" indent="-265113">
              <a:buClr>
                <a:schemeClr val="dk2"/>
              </a:buClr>
              <a:buSzPts val="1400"/>
              <a:buFont typeface="Encode Sans Condensed" panose="020B0604020202020204" charset="0"/>
              <a:buChar char="‒"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garantizar opciones presenciales para los pacientes  </a:t>
            </a:r>
            <a:endParaRPr lang="es-AR" sz="18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Roboto"/>
            </a:endParaRPr>
          </a:p>
        </p:txBody>
      </p:sp>
      <p:sp>
        <p:nvSpPr>
          <p:cNvPr id="327" name="Google Shape;327;g142fc830137_0_1982"/>
          <p:cNvSpPr/>
          <p:nvPr/>
        </p:nvSpPr>
        <p:spPr>
          <a:xfrm>
            <a:off x="0" y="1237120"/>
            <a:ext cx="1956636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rgbClr val="0070C0"/>
                </a:solidFill>
                <a:latin typeface="Encode Sans Condensed" panose="020B0604020202020204" charset="0"/>
                <a:ea typeface="Encode Sans Condensed Medium"/>
                <a:cs typeface="Encode Sans Condensed Medium"/>
                <a:sym typeface="Encode Sans Condensed Medium"/>
              </a:rPr>
              <a:t>Profesionales y técnicos de los equipos de salud</a:t>
            </a:r>
            <a:endParaRPr lang="es-AR" sz="1800" b="1" dirty="0">
              <a:solidFill>
                <a:srgbClr val="0070C0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328" name="Google Shape;328;g142fc830137_0_1982"/>
          <p:cNvSpPr/>
          <p:nvPr/>
        </p:nvSpPr>
        <p:spPr>
          <a:xfrm>
            <a:off x="1989940" y="963693"/>
            <a:ext cx="9500653" cy="198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65113" lvl="0" indent="-26511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Encode Sans Condensed" panose="020B0604020202020204" charset="0"/>
              <a:buChar char="‒"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usar y responder por plataformas acreditadas y observar protocolos de inclusión de pacientes</a:t>
            </a:r>
          </a:p>
          <a:p>
            <a:pPr marL="265113" marR="0" lvl="0" indent="-26511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Condensed" panose="020B0604020202020204" charset="0"/>
              <a:buChar char="‒"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cumplir, verificar y hacer cumplir a la plataforma lo que establece la ley</a:t>
            </a:r>
          </a:p>
          <a:p>
            <a:pPr marL="265113" marR="0" lvl="0" indent="-26511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Condensed" panose="020B0604020202020204" charset="0"/>
              <a:buChar char="‒"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informar de modo visible sus datos y usar firma digital o electrónica</a:t>
            </a:r>
          </a:p>
          <a:p>
            <a:pPr marL="265113" marR="0" lvl="0" indent="-26511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Condensed" panose="020B0604020202020204" charset="0"/>
              <a:buChar char="‒"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tener matrícula y seguro del lugar en jurisdicción del paciente y aceptar su régimen sancionatorio</a:t>
            </a:r>
          </a:p>
          <a:p>
            <a:pPr marL="265113" marR="0" lvl="0" indent="-26511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Condensed" panose="020B0604020202020204" charset="0"/>
              <a:buChar char="‒"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conocer el historial del paciente y asentar los registros médicos en su </a:t>
            </a:r>
            <a:r>
              <a:rPr lang="es-AR" sz="1800" dirty="0" err="1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HC</a:t>
            </a:r>
            <a:endParaRPr lang="es-AR" sz="1800" dirty="0" smtClean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  <a:p>
            <a:pPr marL="265113" marR="0" lvl="0" indent="-26511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Condensed" panose="020B0604020202020204" charset="0"/>
              <a:buChar char="‒"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informar al paciente que es preferible la consulta presencial y usar plataformas en español</a:t>
            </a:r>
          </a:p>
          <a:p>
            <a:pPr marL="265113" marR="0" lvl="0" indent="-26511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Condensed" panose="020B0604020202020204" charset="0"/>
              <a:buChar char="‒"/>
            </a:pPr>
            <a:r>
              <a:rPr lang="es-AR" sz="1800" b="1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contar con espacio físico habilitado</a:t>
            </a: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, equipos y tecnología, adecuados para el servicio a prestar</a:t>
            </a:r>
            <a:endParaRPr lang="es-AR" sz="18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  <p:sp>
        <p:nvSpPr>
          <p:cNvPr id="337" name="Google Shape;337;g142fc830137_0_1982"/>
          <p:cNvSpPr/>
          <p:nvPr/>
        </p:nvSpPr>
        <p:spPr>
          <a:xfrm>
            <a:off x="2026400" y="4967699"/>
            <a:ext cx="9740013" cy="17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65113" lvl="0" indent="-265113">
              <a:buClr>
                <a:schemeClr val="dk2"/>
              </a:buClr>
              <a:buSzPts val="1300"/>
              <a:buFont typeface="Encode Sans Condensed" panose="020B0604020202020204" charset="0"/>
              <a:buChar char="‒"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estar acreditadas por la autoridad de aplicación</a:t>
            </a:r>
          </a:p>
          <a:p>
            <a:pPr marL="265113" lvl="0" indent="-265113">
              <a:buClr>
                <a:schemeClr val="dk2"/>
              </a:buClr>
              <a:buSzPts val="1400"/>
              <a:buFont typeface="Encode Sans Condensed" panose="020B0604020202020204" charset="0"/>
              <a:buChar char="‒"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los diseños informáticos deberán permitir cumplir con las leyes aplicables</a:t>
            </a:r>
          </a:p>
          <a:p>
            <a:pPr marL="265113" lvl="0" indent="-265113">
              <a:buClr>
                <a:schemeClr val="dk2"/>
              </a:buClr>
              <a:buSzPts val="1400"/>
              <a:buFont typeface="Encode Sans Condensed" panose="020B0604020202020204" charset="0"/>
              <a:buChar char="‒"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tener asiento en la Argentina y ofrecer la plataforma en idioma español</a:t>
            </a:r>
          </a:p>
          <a:p>
            <a:pPr marL="265113" lvl="0" indent="-265113">
              <a:buClr>
                <a:schemeClr val="dk2"/>
              </a:buClr>
              <a:buSzPts val="1400"/>
              <a:buFont typeface="Encode Sans Condensed" panose="020B0604020202020204" charset="0"/>
              <a:buChar char="‒"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proveer el servicio por un operador tecnológico propio de un profesional o establecimiento de salud, o por un tercero contratado</a:t>
            </a:r>
          </a:p>
          <a:p>
            <a:pPr marL="265113" lvl="0" indent="-265113">
              <a:buClr>
                <a:schemeClr val="dk2"/>
              </a:buClr>
              <a:buSzPts val="1400"/>
              <a:buFont typeface="Encode Sans Condensed" panose="020B0604020202020204" charset="0"/>
              <a:buChar char="‒"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medidas de </a:t>
            </a:r>
            <a:r>
              <a:rPr lang="es-AR" sz="1800" dirty="0" err="1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ciberseguridad</a:t>
            </a: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 y protección de datos exigentes</a:t>
            </a:r>
            <a:endParaRPr lang="es-AR" sz="18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Roboto"/>
            </a:endParaRPr>
          </a:p>
        </p:txBody>
      </p:sp>
      <p:sp>
        <p:nvSpPr>
          <p:cNvPr id="338" name="Google Shape;338;g142fc830137_0_1982"/>
          <p:cNvSpPr txBox="1"/>
          <p:nvPr/>
        </p:nvSpPr>
        <p:spPr>
          <a:xfrm>
            <a:off x="-63318" y="5093587"/>
            <a:ext cx="2053258" cy="158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rgbClr val="0070C0"/>
                </a:solidFill>
                <a:latin typeface="Encode Sans Condensed" panose="020B0604020202020204" charset="0"/>
                <a:ea typeface="Encode Sans Condensed Medium"/>
                <a:cs typeface="Encode Sans Condensed Medium"/>
                <a:sym typeface="Encode Sans Condensed Medium"/>
              </a:rPr>
              <a:t>Empresas proveedoras de tecnologías o plataformas </a:t>
            </a:r>
            <a:endParaRPr lang="es-AR" sz="1800" b="1" dirty="0">
              <a:solidFill>
                <a:srgbClr val="0070C0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2" name="Cerrar llave 1"/>
          <p:cNvSpPr/>
          <p:nvPr/>
        </p:nvSpPr>
        <p:spPr>
          <a:xfrm flipH="1">
            <a:off x="1819440" y="1079820"/>
            <a:ext cx="214364" cy="183884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sz="1800" dirty="0"/>
          </a:p>
        </p:txBody>
      </p:sp>
      <p:sp>
        <p:nvSpPr>
          <p:cNvPr id="26" name="Cerrar llave 25"/>
          <p:cNvSpPr/>
          <p:nvPr/>
        </p:nvSpPr>
        <p:spPr>
          <a:xfrm flipH="1">
            <a:off x="1831161" y="4967699"/>
            <a:ext cx="214364" cy="183884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sz="1800" dirty="0"/>
          </a:p>
        </p:txBody>
      </p:sp>
      <p:sp>
        <p:nvSpPr>
          <p:cNvPr id="27" name="Cerrar llave 26"/>
          <p:cNvSpPr/>
          <p:nvPr/>
        </p:nvSpPr>
        <p:spPr>
          <a:xfrm flipH="1">
            <a:off x="1831161" y="3048691"/>
            <a:ext cx="214364" cy="183884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42fc830137_0_1982"/>
          <p:cNvSpPr txBox="1"/>
          <p:nvPr/>
        </p:nvSpPr>
        <p:spPr>
          <a:xfrm>
            <a:off x="100609" y="35854"/>
            <a:ext cx="11235158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3600" b="1" cap="small" dirty="0" err="1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Prohibiciones</a:t>
            </a:r>
            <a:r>
              <a:rPr lang="en-US" sz="3600" b="1" cap="small" dirty="0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</a:t>
            </a:r>
            <a:r>
              <a:rPr lang="es-AR" sz="3600" b="1" cap="small" dirty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para los actores de la </a:t>
            </a:r>
            <a:r>
              <a:rPr lang="es-AR" sz="3600" b="1" cap="small" dirty="0" err="1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telesalud</a:t>
            </a:r>
            <a:endParaRPr sz="2000" cap="small" dirty="0">
              <a:solidFill>
                <a:schemeClr val="bg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321" name="Google Shape;321;g142fc830137_0_1982"/>
          <p:cNvSpPr/>
          <p:nvPr/>
        </p:nvSpPr>
        <p:spPr>
          <a:xfrm>
            <a:off x="-60283" y="3035991"/>
            <a:ext cx="211524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rgbClr val="0070C0"/>
                </a:solidFill>
                <a:latin typeface="Encode Sans Condensed" panose="020B0604020202020204" charset="0"/>
                <a:ea typeface="Roboto Medium"/>
                <a:cs typeface="Roboto Medium"/>
                <a:sym typeface="Roboto Medium"/>
              </a:rPr>
              <a:t> </a:t>
            </a:r>
            <a:r>
              <a:rPr lang="es-AR" sz="1800" b="1" dirty="0" smtClean="0">
                <a:solidFill>
                  <a:srgbClr val="0070C0"/>
                </a:solidFill>
                <a:latin typeface="Encode Sans Condensed" panose="020B0604020202020204" charset="0"/>
                <a:ea typeface="Encode Sans Condensed Medium"/>
                <a:cs typeface="Encode Sans Condensed Medium"/>
                <a:sym typeface="Encode Sans Condensed Medium"/>
              </a:rPr>
              <a:t>Instituciones, establecimientos o centros de salud</a:t>
            </a:r>
            <a:endParaRPr lang="es-AR" sz="1800" b="1" dirty="0">
              <a:solidFill>
                <a:srgbClr val="0070C0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322" name="Google Shape;322;g142fc830137_0_1982"/>
          <p:cNvSpPr/>
          <p:nvPr/>
        </p:nvSpPr>
        <p:spPr>
          <a:xfrm>
            <a:off x="2054957" y="3026170"/>
            <a:ext cx="9443277" cy="165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31800" lvl="0" indent="-285750">
              <a:spcBef>
                <a:spcPts val="400"/>
              </a:spcBef>
              <a:buClr>
                <a:schemeClr val="dk2"/>
              </a:buClr>
              <a:buSzPts val="1300"/>
              <a:buFont typeface="Encode Sans Condensed" panose="020B0604020202020204" charset="0"/>
              <a:buChar char="‒"/>
            </a:pPr>
            <a:r>
              <a:rPr lang="es-ES" sz="18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no </a:t>
            </a:r>
            <a:r>
              <a:rPr lang="es-ES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podrán </a:t>
            </a:r>
            <a:r>
              <a:rPr lang="es-ES" sz="18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brindar una segunda opinión a otra institución si el profesional contratado </a:t>
            </a:r>
            <a:r>
              <a:rPr lang="es-ES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y </a:t>
            </a:r>
            <a:r>
              <a:rPr lang="es-ES" sz="18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la otra institución no están acreditados por la autoridad competente para operar en la </a:t>
            </a:r>
            <a:r>
              <a:rPr lang="es-ES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 </a:t>
            </a:r>
            <a:r>
              <a:rPr lang="es-ES" sz="18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red de </a:t>
            </a:r>
            <a:r>
              <a:rPr lang="es-ES" sz="1800" dirty="0" err="1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teleasistencia</a:t>
            </a:r>
            <a:r>
              <a:rPr lang="es-ES" sz="18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.</a:t>
            </a:r>
          </a:p>
          <a:p>
            <a:pPr marL="431800" lvl="0" indent="-285750">
              <a:spcBef>
                <a:spcPts val="400"/>
              </a:spcBef>
              <a:buClr>
                <a:schemeClr val="dk2"/>
              </a:buClr>
              <a:buSzPts val="1300"/>
              <a:buFont typeface="Encode Sans Condensed" panose="020B0604020202020204" charset="0"/>
              <a:buChar char="‒"/>
            </a:pPr>
            <a:r>
              <a:rPr lang="es-ES" sz="18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 la industria farmacéutica no podrá ser dueña de plataformas</a:t>
            </a:r>
          </a:p>
          <a:p>
            <a:pPr marL="431800" lvl="0" indent="-285750">
              <a:spcBef>
                <a:spcPts val="400"/>
              </a:spcBef>
              <a:buClr>
                <a:schemeClr val="dk2"/>
              </a:buClr>
              <a:buSzPts val="1300"/>
              <a:buFont typeface="Encode Sans Condensed" panose="020B0604020202020204" charset="0"/>
              <a:buChar char="‒"/>
            </a:pPr>
            <a:r>
              <a:rPr lang="es-ES" sz="18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 no podrán asociarse con actores de intereses contrapuestos </a:t>
            </a:r>
          </a:p>
        </p:txBody>
      </p:sp>
      <p:sp>
        <p:nvSpPr>
          <p:cNvPr id="327" name="Google Shape;327;g142fc830137_0_1982"/>
          <p:cNvSpPr/>
          <p:nvPr/>
        </p:nvSpPr>
        <p:spPr>
          <a:xfrm>
            <a:off x="-60283" y="1135913"/>
            <a:ext cx="211524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rgbClr val="0070C0"/>
                </a:solidFill>
                <a:latin typeface="Encode Sans Condensed" panose="020B0604020202020204" charset="0"/>
                <a:ea typeface="Encode Sans Condensed Medium"/>
                <a:cs typeface="Encode Sans Condensed Medium"/>
                <a:sym typeface="Encode Sans Condensed Medium"/>
              </a:rPr>
              <a:t>Profesionales y técnicos de los equipos de salud</a:t>
            </a:r>
            <a:endParaRPr lang="es-AR" sz="1800" b="1" dirty="0">
              <a:solidFill>
                <a:srgbClr val="0070C0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328" name="Google Shape;328;g142fc830137_0_1982"/>
          <p:cNvSpPr/>
          <p:nvPr/>
        </p:nvSpPr>
        <p:spPr>
          <a:xfrm>
            <a:off x="2023837" y="995860"/>
            <a:ext cx="9474397" cy="198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31800" lvl="0" indent="-285750">
              <a:spcBef>
                <a:spcPts val="400"/>
              </a:spcBef>
              <a:buClr>
                <a:schemeClr val="dk2"/>
              </a:buClr>
              <a:buSzPts val="1300"/>
              <a:buFont typeface="Encode Sans Condensed" panose="020B0604020202020204" charset="0"/>
              <a:buChar char="‒"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realizar consultas anónimas en ambos sentidos</a:t>
            </a:r>
          </a:p>
          <a:p>
            <a:pPr marL="431800" lvl="0" indent="-285750">
              <a:spcBef>
                <a:spcPts val="400"/>
              </a:spcBef>
              <a:buClr>
                <a:schemeClr val="dk2"/>
              </a:buClr>
              <a:buSzPts val="1300"/>
              <a:buFont typeface="Encode Sans Condensed" panose="020B0604020202020204" charset="0"/>
              <a:buChar char="‒"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iniciar una </a:t>
            </a:r>
            <a:r>
              <a:rPr lang="es-AR" sz="1800" dirty="0" err="1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teleconsulta</a:t>
            </a: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 con el paciente </a:t>
            </a:r>
          </a:p>
          <a:p>
            <a:pPr marL="431800" lvl="0" indent="-285750">
              <a:spcBef>
                <a:spcPts val="400"/>
              </a:spcBef>
              <a:buClr>
                <a:schemeClr val="dk2"/>
              </a:buClr>
              <a:buSzPts val="1300"/>
              <a:buFont typeface="Encode Sans Condensed" panose="020B0604020202020204" charset="0"/>
              <a:buChar char="‒"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enviarle resultados de estudios o recomendaciones sobre su enfermedad, salvo consentimiento expreso que pueda ser acreditado</a:t>
            </a:r>
          </a:p>
          <a:p>
            <a:pPr marL="431800" lvl="0" indent="-285750">
              <a:spcBef>
                <a:spcPts val="400"/>
              </a:spcBef>
              <a:buClr>
                <a:schemeClr val="dk2"/>
              </a:buClr>
              <a:buSzPts val="1300"/>
              <a:buFont typeface="Encode Sans Condensed" panose="020B0604020202020204" charset="0"/>
              <a:buChar char="‒"/>
            </a:pPr>
            <a:r>
              <a:rPr lang="es-AR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limitar el uso de la Inteligencia artificial a la supervisión profesional </a:t>
            </a:r>
            <a:endParaRPr lang="es-AR" sz="18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  <p:sp>
        <p:nvSpPr>
          <p:cNvPr id="337" name="Google Shape;337;g142fc830137_0_1982"/>
          <p:cNvSpPr/>
          <p:nvPr/>
        </p:nvSpPr>
        <p:spPr>
          <a:xfrm>
            <a:off x="2054957" y="4902577"/>
            <a:ext cx="9443277" cy="17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31800" lvl="0" indent="-285750">
              <a:spcBef>
                <a:spcPts val="400"/>
              </a:spcBef>
              <a:buClr>
                <a:schemeClr val="dk2"/>
              </a:buClr>
              <a:buSzPts val="1300"/>
              <a:buFont typeface="Encode Sans Condensed" panose="020B0604020202020204" charset="0"/>
              <a:buChar char="‒"/>
            </a:pPr>
            <a:r>
              <a:rPr lang="es-ES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participar </a:t>
            </a:r>
            <a:r>
              <a:rPr lang="es-ES" sz="18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en la venta o publicitar medicamentos o productos de salud, o </a:t>
            </a:r>
            <a:r>
              <a:rPr lang="es-ES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direccionar a </a:t>
            </a:r>
            <a:r>
              <a:rPr lang="es-ES" sz="18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dispensadores de medicamentos o productos médicos.</a:t>
            </a:r>
          </a:p>
          <a:p>
            <a:pPr marL="431800" lvl="0" indent="-285750">
              <a:spcBef>
                <a:spcPts val="400"/>
              </a:spcBef>
              <a:buClr>
                <a:schemeClr val="dk2"/>
              </a:buClr>
              <a:buSzPts val="1300"/>
              <a:buFont typeface="Encode Sans Condensed" panose="020B0604020202020204" charset="0"/>
              <a:buChar char="‒"/>
            </a:pPr>
            <a:r>
              <a:rPr lang="es-ES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hacer </a:t>
            </a:r>
            <a:r>
              <a:rPr lang="es-ES" sz="18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grabaciones y utilizar datos de las consultas para  fines </a:t>
            </a:r>
            <a:r>
              <a:rPr lang="es-ES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comerciales o  personales</a:t>
            </a:r>
          </a:p>
          <a:p>
            <a:pPr marL="431800" lvl="0" indent="-285750">
              <a:spcBef>
                <a:spcPts val="400"/>
              </a:spcBef>
              <a:buClr>
                <a:schemeClr val="dk2"/>
              </a:buClr>
              <a:buSzPts val="1300"/>
              <a:buFont typeface="Encode Sans Condensed" panose="020B0604020202020204" charset="0"/>
              <a:buChar char="‒"/>
            </a:pPr>
            <a:r>
              <a:rPr lang="es-ES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tener </a:t>
            </a:r>
            <a:r>
              <a:rPr lang="es-ES" sz="18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registros que no disocien las condiciones de los pacientes de su </a:t>
            </a:r>
            <a:r>
              <a:rPr lang="es-ES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identificación y/o  </a:t>
            </a:r>
            <a:r>
              <a:rPr lang="es-ES" sz="18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difundirlas</a:t>
            </a:r>
          </a:p>
          <a:p>
            <a:pPr marL="431800" lvl="0" indent="-285750">
              <a:spcBef>
                <a:spcPts val="400"/>
              </a:spcBef>
              <a:buClr>
                <a:schemeClr val="dk2"/>
              </a:buClr>
              <a:buSzPts val="1300"/>
              <a:buFont typeface="Encode Sans Condensed" panose="020B0604020202020204" charset="0"/>
              <a:buChar char="‒"/>
            </a:pPr>
            <a:r>
              <a:rPr lang="es-ES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pagar </a:t>
            </a:r>
            <a:r>
              <a:rPr lang="es-ES" sz="18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a profesionales para que prescriban, dispensen, autoricen o faciliten </a:t>
            </a:r>
            <a:r>
              <a:rPr lang="es-ES" sz="18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una práctica </a:t>
            </a:r>
            <a:r>
              <a:rPr lang="es-ES" sz="18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médica, odontológica, psicológica, farmacéutica. </a:t>
            </a:r>
          </a:p>
        </p:txBody>
      </p:sp>
      <p:sp>
        <p:nvSpPr>
          <p:cNvPr id="338" name="Google Shape;338;g142fc830137_0_1982"/>
          <p:cNvSpPr txBox="1"/>
          <p:nvPr/>
        </p:nvSpPr>
        <p:spPr>
          <a:xfrm>
            <a:off x="-60283" y="4936068"/>
            <a:ext cx="2115240" cy="142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rgbClr val="0070C0"/>
                </a:solidFill>
                <a:latin typeface="Encode Sans Condensed" panose="020B0604020202020204" charset="0"/>
                <a:ea typeface="Encode Sans Condensed Medium"/>
                <a:cs typeface="Encode Sans Condensed Medium"/>
                <a:sym typeface="Encode Sans Condensed Medium"/>
              </a:rPr>
              <a:t>Empresas proveedoras de tecnologías o plataformas </a:t>
            </a:r>
            <a:endParaRPr lang="es-AR" sz="1800" b="1" dirty="0">
              <a:solidFill>
                <a:srgbClr val="0070C0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2" name="Cerrar llave 1"/>
          <p:cNvSpPr/>
          <p:nvPr/>
        </p:nvSpPr>
        <p:spPr>
          <a:xfrm flipH="1">
            <a:off x="2023838" y="1141552"/>
            <a:ext cx="206960" cy="16920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sz="1800" dirty="0">
              <a:latin typeface="Encode Sans Condensed" panose="020B0604020202020204" charset="0"/>
            </a:endParaRPr>
          </a:p>
        </p:txBody>
      </p:sp>
      <p:sp>
        <p:nvSpPr>
          <p:cNvPr id="26" name="Cerrar llave 25"/>
          <p:cNvSpPr/>
          <p:nvPr/>
        </p:nvSpPr>
        <p:spPr>
          <a:xfrm flipH="1">
            <a:off x="2023838" y="4932142"/>
            <a:ext cx="206960" cy="16920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sz="1800" dirty="0">
              <a:latin typeface="Encode Sans Condensed" panose="020B0604020202020204" charset="0"/>
            </a:endParaRPr>
          </a:p>
        </p:txBody>
      </p:sp>
      <p:sp>
        <p:nvSpPr>
          <p:cNvPr id="27" name="Cerrar llave 26"/>
          <p:cNvSpPr/>
          <p:nvPr/>
        </p:nvSpPr>
        <p:spPr>
          <a:xfrm flipH="1">
            <a:off x="2023838" y="3009605"/>
            <a:ext cx="206960" cy="16920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sz="1800" dirty="0">
              <a:latin typeface="Encode Sans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84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374752b680_2_0"/>
          <p:cNvSpPr txBox="1"/>
          <p:nvPr/>
        </p:nvSpPr>
        <p:spPr>
          <a:xfrm>
            <a:off x="2327775" y="823675"/>
            <a:ext cx="728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4" name="Google Shape;344;g1374752b680_2_0"/>
          <p:cNvSpPr txBox="1"/>
          <p:nvPr/>
        </p:nvSpPr>
        <p:spPr>
          <a:xfrm>
            <a:off x="-39067" y="89413"/>
            <a:ext cx="11620500" cy="60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0363"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AR" sz="4100" b="1" cap="small" dirty="0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Resguardo de datos y salvaguardas</a:t>
            </a:r>
            <a:endParaRPr lang="es-AR" sz="2300" cap="small" dirty="0">
              <a:solidFill>
                <a:schemeClr val="bg1"/>
              </a:solidFill>
              <a:latin typeface="Encode Sans Condensed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1374752b680_2_0"/>
          <p:cNvSpPr txBox="1"/>
          <p:nvPr/>
        </p:nvSpPr>
        <p:spPr>
          <a:xfrm>
            <a:off x="202505" y="938300"/>
            <a:ext cx="11538439" cy="241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180975" lvl="0" rtl="0">
              <a:spcBef>
                <a:spcPts val="600"/>
              </a:spcBef>
              <a:spcAft>
                <a:spcPts val="0"/>
              </a:spcAft>
              <a:buClr>
                <a:srgbClr val="5E5E5E"/>
              </a:buClr>
              <a:buSzPts val="2300"/>
              <a:buFont typeface="Encode Sans Condensed"/>
              <a:buChar char="➔"/>
            </a:pPr>
            <a:r>
              <a:rPr lang="es-AR" sz="18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registro del CI y </a:t>
            </a:r>
            <a:r>
              <a:rPr lang="es-AR" sz="18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confirmación de haber </a:t>
            </a:r>
            <a:r>
              <a:rPr lang="es-AR" sz="18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informado sobre los riesgos, manejo de </a:t>
            </a:r>
            <a:r>
              <a:rPr lang="es-AR" sz="18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datos y confidencialidad</a:t>
            </a:r>
            <a:endParaRPr lang="es-AR" sz="1800" dirty="0" smtClean="0">
              <a:solidFill>
                <a:schemeClr val="tx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  <a:p>
            <a:pPr marL="180975" lvl="0" rtl="0">
              <a:spcBef>
                <a:spcPts val="600"/>
              </a:spcBef>
              <a:spcAft>
                <a:spcPts val="0"/>
              </a:spcAft>
              <a:buClr>
                <a:srgbClr val="5E5E5E"/>
              </a:buClr>
              <a:buSzPts val="2300"/>
              <a:buFont typeface="Encode Sans Condensed"/>
              <a:buChar char="➔"/>
            </a:pPr>
            <a:r>
              <a:rPr lang="es-AR" sz="18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repositorios de información que permita cumplir la ley </a:t>
            </a:r>
          </a:p>
          <a:p>
            <a:pPr marL="180975" marR="38100" lvl="0" rtl="0">
              <a:spcBef>
                <a:spcPts val="600"/>
              </a:spcBef>
              <a:spcAft>
                <a:spcPts val="0"/>
              </a:spcAft>
              <a:buClr>
                <a:srgbClr val="5E5E5E"/>
              </a:buClr>
              <a:buSzPts val="2300"/>
              <a:buFont typeface="Encode Sans Condensed"/>
              <a:buChar char="➔"/>
            </a:pPr>
            <a:r>
              <a:rPr lang="es-AR" sz="18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conservación de los registros de las transacciones por el plazo legal</a:t>
            </a:r>
          </a:p>
          <a:p>
            <a:pPr marL="180975" marR="38100" lvl="0" rtl="0">
              <a:spcBef>
                <a:spcPts val="600"/>
              </a:spcBef>
              <a:spcAft>
                <a:spcPts val="0"/>
              </a:spcAft>
              <a:buClr>
                <a:srgbClr val="5E5E5E"/>
              </a:buClr>
              <a:buSzPts val="2300"/>
              <a:buFont typeface="Encode Sans Condensed"/>
              <a:buChar char="➔"/>
            </a:pPr>
            <a:r>
              <a:rPr lang="es-AR" sz="18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medidas de seguridad, </a:t>
            </a:r>
            <a:r>
              <a:rPr lang="es-AR" sz="1800" dirty="0" err="1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backups</a:t>
            </a:r>
            <a:endParaRPr lang="es-AR" sz="1800" dirty="0" smtClean="0">
              <a:solidFill>
                <a:schemeClr val="tx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  <a:p>
            <a:pPr marL="180975" marR="38100" lvl="0" rtl="0">
              <a:spcBef>
                <a:spcPts val="600"/>
              </a:spcBef>
              <a:spcAft>
                <a:spcPts val="0"/>
              </a:spcAft>
              <a:buClr>
                <a:srgbClr val="5E5E5E"/>
              </a:buClr>
              <a:buSzPts val="2300"/>
              <a:buFont typeface="Encode Sans Condensed"/>
              <a:buChar char="➔"/>
            </a:pPr>
            <a:r>
              <a:rPr lang="es-AR" sz="18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protección de </a:t>
            </a:r>
            <a:r>
              <a:rPr lang="es-AR" sz="1800" dirty="0" err="1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ciberseguridad</a:t>
            </a:r>
            <a:r>
              <a:rPr lang="es-AR" sz="18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actualizada, técnicas de cifrado para transferencias de datos</a:t>
            </a:r>
          </a:p>
          <a:p>
            <a:pPr marL="180975" marR="38100" lvl="0" rtl="0">
              <a:spcBef>
                <a:spcPts val="600"/>
              </a:spcBef>
              <a:spcAft>
                <a:spcPts val="0"/>
              </a:spcAft>
              <a:buClr>
                <a:srgbClr val="5E5E5E"/>
              </a:buClr>
              <a:buSzPts val="2300"/>
              <a:buFont typeface="Encode Sans Condensed"/>
              <a:buChar char="➔"/>
            </a:pPr>
            <a:r>
              <a:rPr lang="es-AR" sz="18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métodos que garanticen el secreto y la  seguridad de los datos del paciente</a:t>
            </a:r>
          </a:p>
          <a:p>
            <a:pPr marL="180975" marR="38100" lvl="0" rtl="0">
              <a:spcBef>
                <a:spcPts val="600"/>
              </a:spcBef>
              <a:spcAft>
                <a:spcPts val="0"/>
              </a:spcAft>
              <a:buClr>
                <a:srgbClr val="5E5E5E"/>
              </a:buClr>
              <a:buSzPts val="2300"/>
              <a:buFont typeface="Encode Sans Condensed"/>
              <a:buChar char="➔"/>
            </a:pPr>
            <a:r>
              <a:rPr lang="es-AR" sz="18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integridad e inalterabilidad</a:t>
            </a:r>
            <a:endParaRPr lang="es-AR" sz="1800" dirty="0">
              <a:solidFill>
                <a:schemeClr val="tx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5" name="Google Shape;180;g143cd6491a1_2_50"/>
          <p:cNvSpPr txBox="1"/>
          <p:nvPr/>
        </p:nvSpPr>
        <p:spPr>
          <a:xfrm>
            <a:off x="-39067" y="3472095"/>
            <a:ext cx="12192000" cy="8262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AR" sz="4300" b="1" cap="small" dirty="0" smtClean="0">
              <a:solidFill>
                <a:schemeClr val="bg1"/>
              </a:solidFill>
              <a:latin typeface="Encode Sans" panose="020B0604020202020204" charset="0"/>
              <a:ea typeface="Calibri"/>
              <a:cs typeface="Encode Sans" panose="020B0604020202020204" charset="0"/>
              <a:sym typeface="Calibri"/>
            </a:endParaRPr>
          </a:p>
          <a:p>
            <a:pPr marL="360363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100" b="1" cap="small" dirty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Conflictos de interés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300" cap="small" dirty="0" smtClean="0">
              <a:solidFill>
                <a:schemeClr val="bg1"/>
              </a:solidFill>
              <a:latin typeface="Encode Sans" panose="020B0604020202020204" charset="0"/>
              <a:ea typeface="Calibri"/>
              <a:cs typeface="Encode Sans" panose="020B0604020202020204" charset="0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cap="small" dirty="0">
              <a:solidFill>
                <a:schemeClr val="bg1"/>
              </a:solidFill>
              <a:latin typeface="Encode Sans" panose="020B0604020202020204" charset="0"/>
              <a:ea typeface="Lato"/>
              <a:cs typeface="Encode Sans" panose="020B0604020202020204" charset="0"/>
              <a:sym typeface="Lato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2505" y="4542858"/>
            <a:ext cx="1198949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000"/>
              </a:spcBef>
            </a:pPr>
            <a:r>
              <a:rPr lang="es-AR" sz="1800" dirty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Los propietarios de </a:t>
            </a:r>
            <a:r>
              <a:rPr lang="es-AR" sz="18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las plataformas o </a:t>
            </a:r>
            <a:r>
              <a:rPr lang="es-AR" sz="1800" dirty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su capital accionario tienen prohibido: </a:t>
            </a:r>
          </a:p>
          <a:p>
            <a:pPr lvl="0" algn="just">
              <a:spcBef>
                <a:spcPts val="1200"/>
              </a:spcBef>
              <a:buClr>
                <a:srgbClr val="5E5E5E"/>
              </a:buClr>
              <a:buSzPts val="2200"/>
              <a:buFont typeface="Encode Sans Condensed"/>
              <a:buChar char="➔"/>
            </a:pPr>
            <a:r>
              <a:rPr lang="es-AR" sz="1800" dirty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favorecer la asociación entre los proveedores de bienes y servicios de salud y los prescriptores </a:t>
            </a:r>
          </a:p>
          <a:p>
            <a:pPr lvl="0" algn="just">
              <a:spcBef>
                <a:spcPts val="1200"/>
              </a:spcBef>
              <a:buClr>
                <a:srgbClr val="5E5E5E"/>
              </a:buClr>
              <a:buSzPts val="2200"/>
              <a:buFont typeface="Encode Sans Condensed"/>
              <a:buChar char="➔"/>
            </a:pPr>
            <a:r>
              <a:rPr lang="es-AR" sz="1800" dirty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permitir participar como accionista, propietario o asociado a la industria farmacéutica y/o proveedores y elaboradores o  comercializadores de productos e </a:t>
            </a:r>
            <a:r>
              <a:rPr lang="es-AR" sz="18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insumos médicos</a:t>
            </a:r>
            <a:endParaRPr lang="es-AR" sz="1800" dirty="0">
              <a:solidFill>
                <a:schemeClr val="tx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  <a:p>
            <a:pPr algn="just">
              <a:spcBef>
                <a:spcPts val="1200"/>
              </a:spcBef>
              <a:buClr>
                <a:srgbClr val="5E5E5E"/>
              </a:buClr>
              <a:buSzPts val="2200"/>
              <a:buFont typeface="Encode Sans Condensed"/>
              <a:buChar char="➔"/>
            </a:pPr>
            <a:r>
              <a:rPr lang="es-AR" sz="1800" dirty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permitir participar a los </a:t>
            </a:r>
            <a:r>
              <a:rPr lang="es-AR" sz="18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colegios </a:t>
            </a:r>
            <a:r>
              <a:rPr lang="es-AR" sz="1800" dirty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profesionales cuando operen con la </a:t>
            </a:r>
            <a:r>
              <a:rPr lang="es-AR" sz="18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industria </a:t>
            </a:r>
            <a:r>
              <a:rPr lang="es-AR" sz="1800" dirty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farmacéutica y/o proveedores y elaboradores o  comercializadores de productos e insumos </a:t>
            </a:r>
            <a:r>
              <a:rPr lang="es-AR" sz="18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médicos</a:t>
            </a:r>
            <a:endParaRPr lang="es-AR" sz="1800" dirty="0">
              <a:solidFill>
                <a:schemeClr val="tx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80521" y="2613992"/>
            <a:ext cx="604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solidFill>
                  <a:schemeClr val="bg1"/>
                </a:solidFill>
                <a:latin typeface="Encode Sans Condensed" panose="020B0604020202020204" charset="0"/>
              </a:rPr>
              <a:t>Muchas gracias</a:t>
            </a:r>
            <a:endParaRPr lang="es-AR" sz="3600" b="1" dirty="0">
              <a:solidFill>
                <a:schemeClr val="bg1"/>
              </a:solidFill>
              <a:latin typeface="Encode Sans Condensed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/>
        </p:nvSpPr>
        <p:spPr>
          <a:xfrm>
            <a:off x="3113850" y="1029212"/>
            <a:ext cx="625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Calibri"/>
              <a:buNone/>
            </a:pPr>
            <a:endParaRPr lang="es-AR" dirty="0">
              <a:solidFill>
                <a:schemeClr val="tx1"/>
              </a:solidFill>
              <a:latin typeface="Encode Sans Condensed" panose="020B0604020202020204" charset="0"/>
            </a:endParaRPr>
          </a:p>
        </p:txBody>
      </p:sp>
      <p:sp>
        <p:nvSpPr>
          <p:cNvPr id="70" name="Google Shape;70;p2"/>
          <p:cNvSpPr txBox="1">
            <a:spLocks noGrp="1"/>
          </p:cNvSpPr>
          <p:nvPr>
            <p:ph type="body" idx="2"/>
          </p:nvPr>
        </p:nvSpPr>
        <p:spPr>
          <a:xfrm>
            <a:off x="286440" y="1592580"/>
            <a:ext cx="11336356" cy="1779088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25475" lvl="0" indent="-342900">
              <a:lnSpc>
                <a:spcPct val="115000"/>
              </a:lnSpc>
              <a:spcBef>
                <a:spcPts val="1000"/>
              </a:spcBef>
              <a:buClr>
                <a:srgbClr val="5E5E5E"/>
              </a:buClr>
              <a:buSzPts val="1838"/>
              <a:buFont typeface="Encode Sans" panose="020B0604020202020204" charset="0"/>
              <a:buChar char="‒"/>
            </a:pPr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Parte de la propuesta consolidada del Senado (media sanción) y lo amplía,</a:t>
            </a:r>
          </a:p>
          <a:p>
            <a:pPr marL="625475" lvl="0" indent="-342900">
              <a:lnSpc>
                <a:spcPct val="115000"/>
              </a:lnSpc>
              <a:spcBef>
                <a:spcPts val="1000"/>
              </a:spcBef>
              <a:buClr>
                <a:srgbClr val="5E5E5E"/>
              </a:buClr>
              <a:buSzPts val="1838"/>
              <a:buFont typeface="Encode Sans" panose="020B0604020202020204" charset="0"/>
              <a:buChar char="‒"/>
            </a:pPr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Aborda cuestiones no previstas en la Ley Receta Digital (jurisdicción del acto, régimen sancionatorio, etc.)</a:t>
            </a:r>
          </a:p>
          <a:p>
            <a:pPr marL="625475" lvl="0" indent="-342900">
              <a:lnSpc>
                <a:spcPct val="115000"/>
              </a:lnSpc>
              <a:spcBef>
                <a:spcPts val="1000"/>
              </a:spcBef>
              <a:buClr>
                <a:srgbClr val="5E5E5E"/>
              </a:buClr>
              <a:buSzPts val="1838"/>
              <a:buFont typeface="Encode Sans" panose="020B0604020202020204" charset="0"/>
              <a:buChar char="‒"/>
            </a:pPr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Suple vacíos regulatorios importantes fijando salvaguardas en favor del paciente</a:t>
            </a:r>
          </a:p>
          <a:p>
            <a:pPr marL="625475" lvl="0" indent="-342900">
              <a:lnSpc>
                <a:spcPct val="115000"/>
              </a:lnSpc>
              <a:spcBef>
                <a:spcPts val="1000"/>
              </a:spcBef>
              <a:buClr>
                <a:srgbClr val="5E5E5E"/>
              </a:buClr>
              <a:buSzPts val="1838"/>
              <a:buFont typeface="Encode Sans" panose="020B0604020202020204" charset="0"/>
              <a:buChar char="‒"/>
            </a:pPr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Contempla Protocolo de </a:t>
            </a:r>
            <a:r>
              <a:rPr lang="es-AR" sz="2000" dirty="0" err="1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Telesalud</a:t>
            </a:r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 (Res. </a:t>
            </a:r>
            <a:r>
              <a:rPr lang="es-AR" sz="2000" dirty="0" err="1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MSal</a:t>
            </a:r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 581/2022) y normativa previa</a:t>
            </a:r>
            <a:endParaRPr lang="es-AR" sz="20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8281" y="127313"/>
            <a:ext cx="5083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small" dirty="0" err="1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Antecedentes</a:t>
            </a:r>
            <a:r>
              <a:rPr lang="en-US" sz="3600" b="1" cap="small" dirty="0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y </a:t>
            </a:r>
            <a:r>
              <a:rPr lang="en-US" sz="3600" b="1" cap="small" dirty="0" err="1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propósito</a:t>
            </a:r>
            <a:endParaRPr lang="es-AR" sz="3600" b="1" cap="small" dirty="0">
              <a:solidFill>
                <a:schemeClr val="bg1"/>
              </a:solidFill>
            </a:endParaRPr>
          </a:p>
        </p:txBody>
      </p:sp>
      <p:sp>
        <p:nvSpPr>
          <p:cNvPr id="6" name="Google Shape;77;g142fc830137_0_17"/>
          <p:cNvSpPr txBox="1">
            <a:spLocks/>
          </p:cNvSpPr>
          <p:nvPr/>
        </p:nvSpPr>
        <p:spPr>
          <a:xfrm>
            <a:off x="286440" y="4219232"/>
            <a:ext cx="11621376" cy="243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25475" indent="-342900">
              <a:lnSpc>
                <a:spcPct val="115000"/>
              </a:lnSpc>
              <a:buClr>
                <a:srgbClr val="5E5E5E"/>
              </a:buClr>
              <a:buSzPts val="1838"/>
              <a:buFont typeface="Encode Sans" panose="020B0604020202020204" charset="0"/>
              <a:buChar char="‒"/>
            </a:pPr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mejorar la accesibilidad y las condiciones de salud de la población</a:t>
            </a:r>
          </a:p>
          <a:p>
            <a:pPr marL="625475" indent="-342900">
              <a:lnSpc>
                <a:spcPct val="115000"/>
              </a:lnSpc>
              <a:buClr>
                <a:srgbClr val="5E5E5E"/>
              </a:buClr>
              <a:buSzPts val="1838"/>
              <a:buFont typeface="Encode Sans" panose="020B0604020202020204" charset="0"/>
              <a:buChar char="‒"/>
            </a:pPr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integrar los sistemas, los servicios y los equipos de salud</a:t>
            </a:r>
          </a:p>
          <a:p>
            <a:pPr marL="625475" indent="-342900">
              <a:lnSpc>
                <a:spcPct val="115000"/>
              </a:lnSpc>
              <a:buClr>
                <a:srgbClr val="5E5E5E"/>
              </a:buClr>
              <a:buSzPts val="1838"/>
              <a:buFont typeface="Encode Sans" panose="020B0604020202020204" charset="0"/>
              <a:buChar char="‒"/>
            </a:pPr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optimizar los recursos disponibles del sistema de salud </a:t>
            </a:r>
          </a:p>
          <a:p>
            <a:pPr marL="625475" indent="-342900">
              <a:lnSpc>
                <a:spcPct val="115000"/>
              </a:lnSpc>
              <a:buClr>
                <a:srgbClr val="5E5E5E"/>
              </a:buClr>
              <a:buSzPts val="1838"/>
              <a:buFont typeface="Encode Sans" panose="020B0604020202020204" charset="0"/>
              <a:buChar char="‒"/>
            </a:pPr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integrar los registros médicos para la mejor gestión clínica</a:t>
            </a:r>
          </a:p>
          <a:p>
            <a:pPr marL="625475" indent="-342900">
              <a:lnSpc>
                <a:spcPct val="115000"/>
              </a:lnSpc>
              <a:buClr>
                <a:srgbClr val="5E5E5E"/>
              </a:buClr>
              <a:buSzPts val="1838"/>
              <a:buFont typeface="Encode Sans" panose="020B0604020202020204" charset="0"/>
              <a:buChar char="‒"/>
            </a:pPr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establecer las condiciones de implementación para todos los actores</a:t>
            </a:r>
            <a:endParaRPr lang="es-AR" sz="20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6166" y="3791221"/>
            <a:ext cx="11289268" cy="45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SzPts val="852"/>
            </a:pPr>
            <a:r>
              <a:rPr lang="es-AR" sz="2300" b="1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Propósito: Adoptar una estrategia sanitaria para que la </a:t>
            </a:r>
            <a:r>
              <a:rPr lang="es-AR" sz="2300" b="1" dirty="0" err="1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telesalud</a:t>
            </a:r>
            <a:r>
              <a:rPr lang="es-AR" sz="2300" b="1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 contribuya a:</a:t>
            </a:r>
            <a:endParaRPr lang="es-AR" sz="2300" b="1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8281" y="1029212"/>
            <a:ext cx="11289268" cy="45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SzPts val="852"/>
            </a:pPr>
            <a:r>
              <a:rPr lang="es-AR" sz="2300" b="1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Antecedentes:</a:t>
            </a:r>
            <a:endParaRPr lang="es-AR" sz="2300" b="1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5075" y="142126"/>
            <a:ext cx="9188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Encode Sans" panose="020B0604020202020204" charset="0"/>
                <a:cs typeface="Encode Sans" panose="020B0604020202020204" charset="0"/>
              </a:rPr>
              <a:t> </a:t>
            </a:r>
            <a:r>
              <a:rPr lang="es-ES" sz="3600" b="1" cap="small" dirty="0" smtClean="0">
                <a:solidFill>
                  <a:schemeClr val="bg1"/>
                </a:solidFill>
                <a:latin typeface="Encode Sans Condensed" panose="020B0604020202020204" charset="0"/>
                <a:cs typeface="Encode Sans" panose="020B0604020202020204" charset="0"/>
              </a:rPr>
              <a:t>Principios en los que se funda la ley y alcances</a:t>
            </a:r>
            <a:endParaRPr lang="es-AR" sz="3600" b="1" cap="small" dirty="0">
              <a:solidFill>
                <a:schemeClr val="bg1"/>
              </a:solidFill>
              <a:latin typeface="Encode Sans Condensed" panose="020B0604020202020204" charset="0"/>
              <a:cs typeface="Encode Sans" panose="020B060402020202020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543844" y="1269967"/>
            <a:ext cx="4904604" cy="5085392"/>
            <a:chOff x="155075" y="1158152"/>
            <a:chExt cx="4904604" cy="5085392"/>
          </a:xfrm>
          <a:solidFill>
            <a:srgbClr val="FF66CC"/>
          </a:solidFill>
        </p:grpSpPr>
        <p:sp>
          <p:nvSpPr>
            <p:cNvPr id="14" name="Google Shape;111;g13fdb7bc4a5_0_1"/>
            <p:cNvSpPr/>
            <p:nvPr/>
          </p:nvSpPr>
          <p:spPr>
            <a:xfrm>
              <a:off x="2539679" y="1158152"/>
              <a:ext cx="2520000" cy="648000"/>
            </a:xfrm>
            <a:prstGeom prst="roundRect">
              <a:avLst>
                <a:gd name="adj" fmla="val 50000"/>
              </a:avLst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000" b="1" dirty="0" err="1">
                  <a:solidFill>
                    <a:schemeClr val="bg1"/>
                  </a:solidFill>
                  <a:latin typeface="Encode Sans Condensed" panose="020B0604020202020204" charset="0"/>
                  <a:ea typeface="Encode Sans Condensed"/>
                  <a:cs typeface="Encode Sans" panose="020B0604020202020204" charset="0"/>
                  <a:sym typeface="Encode Sans Condensed"/>
                </a:rPr>
                <a:t>Accesibilidad</a:t>
              </a:r>
              <a:endParaRPr sz="2000" b="1" dirty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endParaRPr>
            </a:p>
          </p:txBody>
        </p:sp>
        <p:sp>
          <p:nvSpPr>
            <p:cNvPr id="15" name="Google Shape;112;g13fdb7bc4a5_0_1"/>
            <p:cNvSpPr/>
            <p:nvPr/>
          </p:nvSpPr>
          <p:spPr>
            <a:xfrm>
              <a:off x="2539679" y="2045630"/>
              <a:ext cx="2520000" cy="648000"/>
            </a:xfrm>
            <a:prstGeom prst="roundRect">
              <a:avLst>
                <a:gd name="adj" fmla="val 50000"/>
              </a:avLst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/>
              <a:r>
                <a:rPr lang="en-US" sz="2000" b="1" dirty="0" err="1" smtClean="0">
                  <a:solidFill>
                    <a:schemeClr val="bg1"/>
                  </a:solidFill>
                  <a:latin typeface="Encode Sans Condensed" panose="020B0604020202020204" charset="0"/>
                  <a:ea typeface="Encode Sans Condensed"/>
                  <a:cs typeface="Encode Sans" panose="020B0604020202020204" charset="0"/>
                  <a:sym typeface="Encode Sans Condensed"/>
                </a:rPr>
                <a:t>Seguridad</a:t>
              </a:r>
              <a:r>
                <a:rPr lang="en-US" sz="2000" b="1" dirty="0" smtClean="0">
                  <a:solidFill>
                    <a:schemeClr val="bg1"/>
                  </a:solidFill>
                  <a:latin typeface="Encode Sans Condensed" panose="020B0604020202020204" charset="0"/>
                  <a:ea typeface="Encode Sans Condensed"/>
                  <a:cs typeface="Encode Sans" panose="020B0604020202020204" charset="0"/>
                  <a:sym typeface="Encode Sans Condensed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endParaRPr>
            </a:p>
            <a:p>
              <a:pPr lvl="0" algn="ctr"/>
              <a:r>
                <a:rPr lang="en-US" sz="2000" b="1" dirty="0">
                  <a:solidFill>
                    <a:schemeClr val="bg1"/>
                  </a:solidFill>
                  <a:latin typeface="Encode Sans Condensed" panose="020B0604020202020204" charset="0"/>
                  <a:ea typeface="Encode Sans Condensed"/>
                  <a:cs typeface="Encode Sans" panose="020B0604020202020204" charset="0"/>
                  <a:sym typeface="Encode Sans Condensed"/>
                </a:rPr>
                <a:t>de la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Encode Sans Condensed" panose="020B0604020202020204" charset="0"/>
                  <a:ea typeface="Encode Sans Condensed"/>
                  <a:cs typeface="Encode Sans" panose="020B0604020202020204" charset="0"/>
                  <a:sym typeface="Encode Sans Condensed"/>
                </a:rPr>
                <a:t>información</a:t>
              </a:r>
              <a:endParaRPr sz="2000" b="1" dirty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endParaRPr>
            </a:p>
          </p:txBody>
        </p:sp>
        <p:sp>
          <p:nvSpPr>
            <p:cNvPr id="16" name="Google Shape;113;g13fdb7bc4a5_0_1"/>
            <p:cNvSpPr/>
            <p:nvPr/>
          </p:nvSpPr>
          <p:spPr>
            <a:xfrm>
              <a:off x="2539679" y="5595544"/>
              <a:ext cx="2520000" cy="648000"/>
            </a:xfrm>
            <a:prstGeom prst="roundRect">
              <a:avLst>
                <a:gd name="adj" fmla="val 50000"/>
              </a:avLst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000" b="1" dirty="0" err="1" smtClean="0">
                  <a:solidFill>
                    <a:schemeClr val="bg1"/>
                  </a:solidFill>
                  <a:latin typeface="Encode Sans Condensed" panose="020B0604020202020204" charset="0"/>
                  <a:ea typeface="Encode Sans Condensed"/>
                  <a:cs typeface="Encode Sans" panose="020B0604020202020204" charset="0"/>
                  <a:sym typeface="Encode Sans Condensed"/>
                </a:rPr>
                <a:t>Confidencialidad</a:t>
              </a:r>
              <a:endParaRPr sz="2000" b="1" dirty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endParaRPr>
            </a:p>
          </p:txBody>
        </p:sp>
        <p:sp>
          <p:nvSpPr>
            <p:cNvPr id="17" name="Google Shape;114;g13fdb7bc4a5_0_1"/>
            <p:cNvSpPr/>
            <p:nvPr/>
          </p:nvSpPr>
          <p:spPr>
            <a:xfrm>
              <a:off x="2539679" y="2933108"/>
              <a:ext cx="2520000" cy="648000"/>
            </a:xfrm>
            <a:prstGeom prst="roundRect">
              <a:avLst>
                <a:gd name="adj" fmla="val 50000"/>
              </a:avLst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/>
              <a:r>
                <a:rPr lang="en-US" sz="2000" b="1" dirty="0" err="1">
                  <a:solidFill>
                    <a:schemeClr val="bg1"/>
                  </a:solidFill>
                  <a:latin typeface="Encode Sans Condensed" panose="020B0604020202020204" charset="0"/>
                  <a:ea typeface="Encode Sans Condensed"/>
                  <a:cs typeface="Encode Sans" panose="020B0604020202020204" charset="0"/>
                  <a:sym typeface="Encode Sans Condensed"/>
                </a:rPr>
                <a:t>Eficiencia</a:t>
              </a:r>
              <a:endParaRPr sz="2000" b="1" dirty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endParaRPr>
            </a:p>
          </p:txBody>
        </p:sp>
        <p:sp>
          <p:nvSpPr>
            <p:cNvPr id="18" name="Google Shape;115;g13fdb7bc4a5_0_1"/>
            <p:cNvSpPr/>
            <p:nvPr/>
          </p:nvSpPr>
          <p:spPr>
            <a:xfrm>
              <a:off x="2539679" y="3820586"/>
              <a:ext cx="2520000" cy="648000"/>
            </a:xfrm>
            <a:prstGeom prst="roundRect">
              <a:avLst>
                <a:gd name="adj" fmla="val 50000"/>
              </a:avLst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000" b="1" dirty="0" err="1" smtClean="0">
                  <a:solidFill>
                    <a:schemeClr val="bg1"/>
                  </a:solidFill>
                  <a:latin typeface="Encode Sans Condensed" panose="020B0604020202020204" charset="0"/>
                  <a:ea typeface="Encode Sans Condensed"/>
                  <a:cs typeface="Encode Sans" panose="020B0604020202020204" charset="0"/>
                  <a:sym typeface="Encode Sans Condensed"/>
                </a:rPr>
                <a:t>Continuidad</a:t>
              </a:r>
              <a:r>
                <a:rPr lang="en-US" sz="2000" b="1" dirty="0" smtClean="0">
                  <a:solidFill>
                    <a:schemeClr val="bg1"/>
                  </a:solidFill>
                  <a:latin typeface="Encode Sans Condensed" panose="020B0604020202020204" charset="0"/>
                  <a:ea typeface="Encode Sans Condensed"/>
                  <a:cs typeface="Encode Sans" panose="020B0604020202020204" charset="0"/>
                  <a:sym typeface="Encode Sans Condensed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Encode Sans Condensed" panose="020B0604020202020204" charset="0"/>
                  <a:ea typeface="Encode Sans Condensed"/>
                  <a:cs typeface="Encode Sans" panose="020B0604020202020204" charset="0"/>
                  <a:sym typeface="Encode Sans Condensed"/>
                </a:rPr>
                <a:t>en</a:t>
              </a:r>
              <a:r>
                <a:rPr lang="en-US" sz="2000" b="1" dirty="0" smtClean="0">
                  <a:solidFill>
                    <a:schemeClr val="bg1"/>
                  </a:solidFill>
                  <a:latin typeface="Encode Sans Condensed" panose="020B0604020202020204" charset="0"/>
                  <a:ea typeface="Encode Sans Condensed"/>
                  <a:cs typeface="Encode Sans" panose="020B0604020202020204" charset="0"/>
                  <a:sym typeface="Encode Sans Condensed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latin typeface="Encode Sans Condensed" panose="020B0604020202020204" charset="0"/>
                  <a:ea typeface="Encode Sans Condensed"/>
                  <a:cs typeface="Encode Sans" panose="020B0604020202020204" charset="0"/>
                  <a:sym typeface="Encode Sans Condensed"/>
                </a:rPr>
                <a:t>la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Encode Sans Condensed" panose="020B0604020202020204" charset="0"/>
                  <a:ea typeface="Encode Sans Condensed"/>
                  <a:cs typeface="Encode Sans" panose="020B0604020202020204" charset="0"/>
                  <a:sym typeface="Encode Sans Condensed"/>
                </a:rPr>
                <a:t>atención</a:t>
              </a:r>
              <a:endParaRPr sz="2000" b="1" dirty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endParaRPr>
            </a:p>
          </p:txBody>
        </p:sp>
        <p:sp>
          <p:nvSpPr>
            <p:cNvPr id="19" name="Google Shape;116;g13fdb7bc4a5_0_1"/>
            <p:cNvSpPr/>
            <p:nvPr/>
          </p:nvSpPr>
          <p:spPr>
            <a:xfrm>
              <a:off x="2539679" y="4708064"/>
              <a:ext cx="2520000" cy="648000"/>
            </a:xfrm>
            <a:prstGeom prst="roundRect">
              <a:avLst>
                <a:gd name="adj" fmla="val 50000"/>
              </a:avLst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/>
              <a:r>
                <a:rPr lang="en-US" sz="2000" b="1" dirty="0" err="1">
                  <a:solidFill>
                    <a:schemeClr val="bg1"/>
                  </a:solidFill>
                  <a:latin typeface="Encode Sans Condensed" panose="020B0604020202020204" charset="0"/>
                  <a:ea typeface="Encode Sans Condensed"/>
                  <a:cs typeface="Encode Sans" panose="020B0604020202020204" charset="0"/>
                  <a:sym typeface="Encode Sans Condensed"/>
                </a:rPr>
                <a:t>Equidad</a:t>
              </a:r>
              <a:endParaRPr lang="en-US" sz="2000" b="1" dirty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155075" y="3214585"/>
              <a:ext cx="220025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 err="1">
                  <a:solidFill>
                    <a:srgbClr val="0070C0"/>
                  </a:solidFill>
                  <a:latin typeface="Encode Sans Condensed" panose="020B0604020202020204" charset="0"/>
                  <a:ea typeface="Encode Sans Condensed"/>
                  <a:cs typeface="Encode Sans" panose="020B0604020202020204" charset="0"/>
                  <a:sym typeface="Encode Sans Condensed"/>
                </a:rPr>
                <a:t>Gobernanza</a:t>
              </a:r>
              <a:r>
                <a:rPr lang="en-US" sz="2400" b="1" dirty="0">
                  <a:solidFill>
                    <a:srgbClr val="0070C0"/>
                  </a:solidFill>
                  <a:latin typeface="Encode Sans Condensed" panose="020B0604020202020204" charset="0"/>
                  <a:ea typeface="Encode Sans Condensed"/>
                  <a:cs typeface="Encode Sans" panose="020B0604020202020204" charset="0"/>
                  <a:sym typeface="Encode Sans Condensed"/>
                </a:rPr>
                <a:t> </a:t>
              </a:r>
            </a:p>
            <a:p>
              <a:pPr lvl="0" algn="ctr"/>
              <a:r>
                <a:rPr lang="en-US" sz="2400" b="1" dirty="0">
                  <a:solidFill>
                    <a:srgbClr val="0070C0"/>
                  </a:solidFill>
                  <a:latin typeface="Encode Sans Condensed" panose="020B0604020202020204" charset="0"/>
                  <a:ea typeface="Encode Sans Condensed"/>
                  <a:cs typeface="Encode Sans" panose="020B0604020202020204" charset="0"/>
                  <a:sym typeface="Encode Sans Condensed"/>
                </a:rPr>
                <a:t>y </a:t>
              </a:r>
              <a:r>
                <a:rPr lang="en-US" sz="2400" b="1" dirty="0" err="1">
                  <a:solidFill>
                    <a:srgbClr val="0070C0"/>
                  </a:solidFill>
                  <a:latin typeface="Encode Sans Condensed" panose="020B0604020202020204" charset="0"/>
                  <a:ea typeface="Encode Sans Condensed"/>
                  <a:cs typeface="Encode Sans" panose="020B0604020202020204" charset="0"/>
                  <a:sym typeface="Encode Sans Condensed"/>
                </a:rPr>
                <a:t>articulación</a:t>
              </a:r>
              <a:r>
                <a:rPr lang="en-US" sz="2400" b="1" dirty="0">
                  <a:solidFill>
                    <a:srgbClr val="0070C0"/>
                  </a:solidFill>
                  <a:latin typeface="Encode Sans Condensed" panose="020B0604020202020204" charset="0"/>
                  <a:ea typeface="Encode Sans Condensed"/>
                  <a:cs typeface="Encode Sans" panose="020B0604020202020204" charset="0"/>
                  <a:sym typeface="Encode Sans Condensed"/>
                </a:rPr>
                <a:t> federal 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0" y="1285764"/>
            <a:ext cx="5922716" cy="5051113"/>
            <a:chOff x="5352313" y="1171864"/>
            <a:chExt cx="5922716" cy="5051113"/>
          </a:xfrm>
        </p:grpSpPr>
        <p:sp>
          <p:nvSpPr>
            <p:cNvPr id="22" name="Google Shape;104;g13fdb7bc4a5_0_1"/>
            <p:cNvSpPr/>
            <p:nvPr/>
          </p:nvSpPr>
          <p:spPr>
            <a:xfrm>
              <a:off x="5352313" y="2815183"/>
              <a:ext cx="3291144" cy="1997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rgbClr val="0070C0"/>
                  </a:solidFill>
                  <a:latin typeface="Encode Sans Condensed"/>
                  <a:ea typeface="Encode Sans Condensed"/>
                  <a:cs typeface="Encode Sans Condensed"/>
                  <a:sym typeface="Encode Sans Condensed"/>
                </a:rPr>
                <a:t>Componentes</a:t>
              </a:r>
              <a:r>
                <a:rPr lang="en-US" sz="2400" b="1" dirty="0">
                  <a:solidFill>
                    <a:srgbClr val="0070C0"/>
                  </a:solidFill>
                  <a:latin typeface="Encode Sans Condensed"/>
                  <a:ea typeface="Encode Sans Condensed"/>
                  <a:cs typeface="Encode Sans Condensed"/>
                  <a:sym typeface="Encode Sans Condensed"/>
                </a:rPr>
                <a:t> de la </a:t>
              </a:r>
              <a:endParaRPr sz="2400" b="1" dirty="0">
                <a:solidFill>
                  <a:srgbClr val="0070C0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rgbClr val="0070C0"/>
                  </a:solidFill>
                  <a:latin typeface="Encode Sans Condensed"/>
                  <a:ea typeface="Encode Sans Condensed"/>
                  <a:cs typeface="Encode Sans Condensed"/>
                  <a:sym typeface="Encode Sans Condensed"/>
                </a:rPr>
                <a:t>TELESALUD</a:t>
              </a:r>
              <a:endParaRPr sz="3000" b="1" dirty="0">
                <a:solidFill>
                  <a:srgbClr val="0070C0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endParaRPr>
            </a:p>
          </p:txBody>
        </p:sp>
        <p:sp>
          <p:nvSpPr>
            <p:cNvPr id="23" name="Google Shape;111;g13fdb7bc4a5_0_1"/>
            <p:cNvSpPr/>
            <p:nvPr/>
          </p:nvSpPr>
          <p:spPr>
            <a:xfrm>
              <a:off x="8755029" y="1171864"/>
              <a:ext cx="2520000" cy="648000"/>
            </a:xfrm>
            <a:prstGeom prst="roundRect">
              <a:avLst>
                <a:gd name="adj" fmla="val 50000"/>
              </a:avLst>
            </a:prstGeom>
            <a:solidFill>
              <a:srgbClr val="4CBAE6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Encode Sans Condensed"/>
                  <a:ea typeface="Encode Sans Condensed"/>
                  <a:cs typeface="Encode Sans Condensed"/>
                  <a:sym typeface="Encode Sans Condensed"/>
                </a:rPr>
                <a:t>Teleasistencia</a:t>
              </a:r>
              <a:endParaRPr sz="2000" b="1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endParaRPr>
            </a:p>
          </p:txBody>
        </p:sp>
        <p:sp>
          <p:nvSpPr>
            <p:cNvPr id="24" name="Google Shape;112;g13fdb7bc4a5_0_1"/>
            <p:cNvSpPr/>
            <p:nvPr/>
          </p:nvSpPr>
          <p:spPr>
            <a:xfrm>
              <a:off x="8755029" y="2052487"/>
              <a:ext cx="2520000" cy="648000"/>
            </a:xfrm>
            <a:prstGeom prst="roundRect">
              <a:avLst>
                <a:gd name="adj" fmla="val 50000"/>
              </a:avLst>
            </a:prstGeom>
            <a:solidFill>
              <a:srgbClr val="4CBAE6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lt1"/>
                  </a:solidFill>
                  <a:latin typeface="Encode Sans Condensed"/>
                  <a:ea typeface="Encode Sans Condensed"/>
                  <a:cs typeface="Encode Sans Condensed"/>
                  <a:sym typeface="Encode Sans Condensed"/>
                </a:rPr>
                <a:t>Telecapacitación</a:t>
              </a:r>
              <a:endParaRPr sz="2000" b="1" dirty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endParaRPr>
            </a:p>
          </p:txBody>
        </p:sp>
        <p:sp>
          <p:nvSpPr>
            <p:cNvPr id="25" name="Google Shape;113;g13fdb7bc4a5_0_1"/>
            <p:cNvSpPr/>
            <p:nvPr/>
          </p:nvSpPr>
          <p:spPr>
            <a:xfrm>
              <a:off x="8755029" y="5574977"/>
              <a:ext cx="2520000" cy="648000"/>
            </a:xfrm>
            <a:prstGeom prst="roundRect">
              <a:avLst>
                <a:gd name="adj" fmla="val 50000"/>
              </a:avLst>
            </a:prstGeom>
            <a:solidFill>
              <a:srgbClr val="4CBAE6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lt1"/>
                  </a:solidFill>
                  <a:latin typeface="Encode Sans Condensed"/>
                  <a:ea typeface="Encode Sans Condensed"/>
                  <a:cs typeface="Encode Sans Condensed"/>
                  <a:sym typeface="Encode Sans Condensed"/>
                </a:rPr>
                <a:t>Telegestión</a:t>
              </a:r>
              <a:endParaRPr sz="2000" b="1" dirty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endParaRPr>
            </a:p>
          </p:txBody>
        </p:sp>
        <p:sp>
          <p:nvSpPr>
            <p:cNvPr id="26" name="Google Shape;114;g13fdb7bc4a5_0_1"/>
            <p:cNvSpPr/>
            <p:nvPr/>
          </p:nvSpPr>
          <p:spPr>
            <a:xfrm>
              <a:off x="8755029" y="2933110"/>
              <a:ext cx="2520000" cy="648000"/>
            </a:xfrm>
            <a:prstGeom prst="roundRect">
              <a:avLst>
                <a:gd name="adj" fmla="val 50000"/>
              </a:avLst>
            </a:prstGeom>
            <a:solidFill>
              <a:srgbClr val="4CBAE6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lt1"/>
                  </a:solidFill>
                  <a:latin typeface="Encode Sans Condensed"/>
                  <a:ea typeface="Encode Sans Condensed"/>
                  <a:cs typeface="Encode Sans Condensed"/>
                  <a:sym typeface="Encode Sans Condensed"/>
                </a:rPr>
                <a:t>Telemedicina</a:t>
              </a:r>
              <a:endParaRPr sz="2000" b="1" dirty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endParaRPr>
            </a:p>
          </p:txBody>
        </p:sp>
        <p:sp>
          <p:nvSpPr>
            <p:cNvPr id="27" name="Google Shape;115;g13fdb7bc4a5_0_1"/>
            <p:cNvSpPr/>
            <p:nvPr/>
          </p:nvSpPr>
          <p:spPr>
            <a:xfrm>
              <a:off x="8755029" y="3813733"/>
              <a:ext cx="2520000" cy="648000"/>
            </a:xfrm>
            <a:prstGeom prst="roundRect">
              <a:avLst>
                <a:gd name="adj" fmla="val 50000"/>
              </a:avLst>
            </a:prstGeom>
            <a:solidFill>
              <a:srgbClr val="4CBAE6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lt1"/>
                  </a:solidFill>
                  <a:latin typeface="Encode Sans Condensed"/>
                  <a:ea typeface="Encode Sans Condensed"/>
                  <a:cs typeface="Encode Sans Condensed"/>
                  <a:sym typeface="Encode Sans Condensed"/>
                </a:rPr>
                <a:t>Teleconsulta</a:t>
              </a:r>
              <a:endParaRPr sz="2000" b="1" dirty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endParaRPr>
            </a:p>
          </p:txBody>
        </p:sp>
        <p:sp>
          <p:nvSpPr>
            <p:cNvPr id="28" name="Google Shape;116;g13fdb7bc4a5_0_1"/>
            <p:cNvSpPr/>
            <p:nvPr/>
          </p:nvSpPr>
          <p:spPr>
            <a:xfrm>
              <a:off x="8755029" y="4694356"/>
              <a:ext cx="2520000" cy="648000"/>
            </a:xfrm>
            <a:prstGeom prst="roundRect">
              <a:avLst>
                <a:gd name="adj" fmla="val 50000"/>
              </a:avLst>
            </a:prstGeom>
            <a:solidFill>
              <a:srgbClr val="4CBAE6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lt1"/>
                  </a:solidFill>
                  <a:latin typeface="Encode Sans Condensed"/>
                  <a:ea typeface="Encode Sans Condensed"/>
                  <a:cs typeface="Encode Sans Condensed"/>
                  <a:sym typeface="Encode Sans Condensed"/>
                </a:rPr>
                <a:t>Telediagnóstico</a:t>
              </a:r>
              <a:endParaRPr sz="2000" b="1" dirty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42fc830137_0_12"/>
          <p:cNvSpPr txBox="1">
            <a:spLocks noGrp="1"/>
          </p:cNvSpPr>
          <p:nvPr>
            <p:ph type="body" idx="2"/>
          </p:nvPr>
        </p:nvSpPr>
        <p:spPr>
          <a:xfrm>
            <a:off x="0" y="991613"/>
            <a:ext cx="11959389" cy="5709976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28600" marR="36576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s-AR" sz="2200" dirty="0" smtClean="0">
              <a:solidFill>
                <a:schemeClr val="tx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  <a:p>
            <a:pPr marL="228600" marR="36576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AR" sz="22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El uso de las </a:t>
            </a:r>
            <a:r>
              <a:rPr lang="es-AR" sz="2200" dirty="0" err="1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TICs</a:t>
            </a:r>
            <a:r>
              <a:rPr lang="es-AR" sz="22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como </a:t>
            </a:r>
            <a:r>
              <a:rPr lang="es-AR" sz="2200" b="1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modalidad de atención</a:t>
            </a:r>
            <a:r>
              <a:rPr lang="es-AR" sz="22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</a:t>
            </a:r>
            <a:r>
              <a:rPr lang="es-AR" sz="2200" b="1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complementaria a la asistencia presencial por razones de oportunidad o distancia</a:t>
            </a:r>
            <a:r>
              <a:rPr lang="es-AR" sz="22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, puede darse</a:t>
            </a:r>
            <a:r>
              <a:rPr lang="es-AR" sz="2200" b="1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</a:t>
            </a:r>
            <a:r>
              <a:rPr lang="es-AR" sz="22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bajo las siguientes formas:</a:t>
            </a:r>
          </a:p>
          <a:p>
            <a:pPr marL="60325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E5E5E"/>
              </a:buClr>
              <a:buSzPts val="2200"/>
              <a:buFont typeface="Encode Sans Condensed" panose="020B0604020202020204" charset="0"/>
              <a:buChar char="‒"/>
            </a:pPr>
            <a:r>
              <a:rPr lang="es-AR" sz="22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Consulta </a:t>
            </a:r>
            <a:r>
              <a:rPr lang="es-AR" sz="22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asincrónica y sincrónica</a:t>
            </a:r>
          </a:p>
          <a:p>
            <a:pPr marL="60325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E5E5E"/>
              </a:buClr>
              <a:buSzPts val="2200"/>
              <a:buFont typeface="Encode Sans Condensed" panose="020B0604020202020204" charset="0"/>
              <a:buChar char="‒"/>
            </a:pPr>
            <a:r>
              <a:rPr lang="es-AR" sz="22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Monitoreo remoto de pacientes</a:t>
            </a:r>
          </a:p>
          <a:p>
            <a:pPr marL="60325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E5E5E"/>
              </a:buClr>
              <a:buSzPts val="2200"/>
              <a:buFont typeface="Encode Sans Condensed" panose="020B0604020202020204" charset="0"/>
              <a:buChar char="‒"/>
            </a:pPr>
            <a:r>
              <a:rPr lang="es-AR" sz="22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Consulta de primera y de segunda vez</a:t>
            </a:r>
          </a:p>
          <a:p>
            <a:pPr marL="60325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E5E5E"/>
              </a:buClr>
              <a:buSzPts val="2200"/>
              <a:buFont typeface="Encode Sans Condensed" panose="020B0604020202020204" charset="0"/>
              <a:buChar char="‒"/>
            </a:pPr>
            <a:r>
              <a:rPr lang="es-AR" sz="22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Interconsulta</a:t>
            </a:r>
          </a:p>
          <a:p>
            <a:pPr marL="603250" indent="-342900">
              <a:lnSpc>
                <a:spcPct val="115000"/>
              </a:lnSpc>
              <a:spcBef>
                <a:spcPts val="1000"/>
              </a:spcBef>
              <a:buClr>
                <a:srgbClr val="5E5E5E"/>
              </a:buClr>
              <a:buSzPts val="2200"/>
              <a:buFont typeface="Encode Sans Condensed" panose="020B0604020202020204" charset="0"/>
              <a:buChar char="‒"/>
            </a:pPr>
            <a:r>
              <a:rPr lang="es-AR" sz="2200" dirty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Prescripción digital</a:t>
            </a:r>
          </a:p>
          <a:p>
            <a:pPr marL="60325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E5E5E"/>
              </a:buClr>
              <a:buSzPts val="2200"/>
              <a:buFont typeface="Encode Sans Condensed" panose="020B0604020202020204" charset="0"/>
              <a:buChar char="‒"/>
            </a:pPr>
            <a:r>
              <a:rPr lang="es-AR" sz="22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Intervenciones </a:t>
            </a:r>
            <a:r>
              <a:rPr lang="es-AR" sz="22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de equipo de salud</a:t>
            </a:r>
          </a:p>
          <a:p>
            <a:pPr marL="60325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E5E5E"/>
              </a:buClr>
              <a:buSzPts val="2200"/>
              <a:buFont typeface="Encode Sans Condensed" panose="020B0604020202020204" charset="0"/>
              <a:buChar char="‒"/>
            </a:pPr>
            <a:r>
              <a:rPr lang="es-AR" sz="22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Uso de Apps de seguimiento y control </a:t>
            </a:r>
          </a:p>
          <a:p>
            <a:pPr marL="603250" marR="42291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E5E5E"/>
              </a:buClr>
              <a:buSzPts val="2200"/>
              <a:buFont typeface="Encode Sans Condensed" panose="020B0604020202020204" charset="0"/>
              <a:buChar char="‒"/>
            </a:pPr>
            <a:r>
              <a:rPr lang="es-AR" sz="2200" dirty="0" smtClean="0">
                <a:solidFill>
                  <a:schemeClr val="tx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Las que se adopten según la experiencia internacional y la evidencia científica disponible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s-AR" sz="2200" dirty="0">
              <a:solidFill>
                <a:schemeClr val="tx1"/>
              </a:solidFill>
              <a:latin typeface="Source Code Pro ExtraLight"/>
              <a:ea typeface="Source Code Pro ExtraLight"/>
              <a:cs typeface="Source Code Pro ExtraLight"/>
              <a:sym typeface="Source Code Pro ExtraLigh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" y="160330"/>
            <a:ext cx="12088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rgbClr val="FFFFFF"/>
              </a:buClr>
              <a:buSzPts val="6100"/>
            </a:pPr>
            <a:r>
              <a:rPr lang="es-ES" sz="4000" b="1" cap="small" dirty="0" smtClean="0">
                <a:solidFill>
                  <a:srgbClr val="FFFFFF"/>
                </a:solidFill>
                <a:latin typeface="Encode Sans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Formas que puede asumir la </a:t>
            </a:r>
            <a:r>
              <a:rPr lang="es-ES" sz="4000" b="1" cap="small" dirty="0" err="1" smtClean="0">
                <a:solidFill>
                  <a:srgbClr val="FFFFFF"/>
                </a:solidFill>
                <a:latin typeface="Encode Sans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telesalud</a:t>
            </a:r>
            <a:endParaRPr lang="es-AR" b="1" cap="small" dirty="0">
              <a:latin typeface="Encode Sans" panose="020B0604020202020204" charset="0"/>
              <a:cs typeface="Encode Sans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3b961abc9_3_0"/>
          <p:cNvSpPr txBox="1">
            <a:spLocks noGrp="1"/>
          </p:cNvSpPr>
          <p:nvPr>
            <p:ph type="body" idx="2"/>
          </p:nvPr>
        </p:nvSpPr>
        <p:spPr>
          <a:xfrm>
            <a:off x="248478" y="1169678"/>
            <a:ext cx="11241679" cy="5555975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R="15586" lvl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Font typeface="Encode Sans" panose="020B0604020202020204" charset="0"/>
              <a:buChar char="‒"/>
            </a:pPr>
            <a:r>
              <a:rPr lang="es-AR" sz="2200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es una </a:t>
            </a:r>
            <a:r>
              <a:rPr lang="es-AR" sz="2200" b="1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modalidad de la atención</a:t>
            </a:r>
            <a:r>
              <a:rPr lang="es-AR" sz="2200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, alcanzada por las leyes de ejercicio profesional y de derechos de los pacientes </a:t>
            </a:r>
          </a:p>
          <a:p>
            <a:pPr marR="15586" lvl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Font typeface="Encode Sans" panose="020B0604020202020204" charset="0"/>
              <a:buChar char="‒"/>
            </a:pPr>
            <a:r>
              <a:rPr lang="es-AR" sz="2200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debe ser registrado en la </a:t>
            </a:r>
            <a:r>
              <a:rPr lang="es-AR" sz="2200" b="1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Historia Clínica </a:t>
            </a:r>
            <a:r>
              <a:rPr lang="es-AR" sz="2200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(HC)</a:t>
            </a:r>
          </a:p>
          <a:p>
            <a:pPr marR="15586" lvl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Font typeface="Encode Sans" panose="020B0604020202020204" charset="0"/>
              <a:buChar char="‒"/>
            </a:pPr>
            <a:r>
              <a:rPr lang="es-AR" sz="2200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tiene la </a:t>
            </a:r>
            <a:r>
              <a:rPr lang="es-AR" sz="2200" b="1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misma validez </a:t>
            </a:r>
            <a:r>
              <a:rPr lang="es-AR" sz="2200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que el acto presencial si se cumplen las exigencias específicas</a:t>
            </a:r>
          </a:p>
          <a:p>
            <a:pPr marR="15586" lvl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Font typeface="Encode Sans" panose="020B0604020202020204" charset="0"/>
              <a:buChar char="‒"/>
            </a:pPr>
            <a:r>
              <a:rPr lang="es-AR" sz="2200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requiere </a:t>
            </a:r>
            <a:r>
              <a:rPr lang="es-AR" sz="2200" b="1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Consentimiento Informado </a:t>
            </a:r>
            <a:r>
              <a:rPr lang="es-AR" sz="2200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(CI)</a:t>
            </a:r>
          </a:p>
          <a:p>
            <a:pPr marR="15586" lvl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Font typeface="Encode Sans" panose="020B0604020202020204" charset="0"/>
              <a:buChar char="‒"/>
            </a:pPr>
            <a:r>
              <a:rPr lang="es-AR" sz="2200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suma a </a:t>
            </a:r>
            <a:r>
              <a:rPr lang="es-AR" sz="2200" b="1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otros actores </a:t>
            </a:r>
            <a:r>
              <a:rPr lang="es-AR" sz="2200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(plataformas, sus </a:t>
            </a:r>
            <a:r>
              <a:rPr lang="es-AR" sz="2200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dueños, etc.)</a:t>
            </a:r>
            <a:endParaRPr lang="es-AR" sz="2200" dirty="0" smtClean="0"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  <a:p>
            <a:pPr marR="15586" lvl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Font typeface="Encode Sans" panose="020B0604020202020204" charset="0"/>
              <a:buChar char="‒"/>
            </a:pPr>
            <a:r>
              <a:rPr lang="es-AR" sz="2200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genera </a:t>
            </a:r>
            <a:r>
              <a:rPr lang="es-AR" sz="2200" b="1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nuevas obligaciones y prohibiciones </a:t>
            </a:r>
            <a:r>
              <a:rPr lang="es-AR" sz="2200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vinculadas al uso de las </a:t>
            </a:r>
            <a:r>
              <a:rPr lang="es-AR" sz="2200" dirty="0" err="1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TICs</a:t>
            </a:r>
            <a:endParaRPr lang="es-AR" sz="2200" dirty="0" smtClean="0"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  <a:p>
            <a:pPr marR="15586" lvl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Font typeface="Encode Sans" panose="020B0604020202020204" charset="0"/>
              <a:buChar char="‒"/>
            </a:pPr>
            <a:r>
              <a:rPr lang="es-AR" sz="2200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requiere un </a:t>
            </a:r>
            <a:r>
              <a:rPr lang="es-AR" sz="2200" b="1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nuevo régimen sancionatorio y de responsabilidad</a:t>
            </a:r>
            <a:r>
              <a:rPr lang="es-AR" sz="2200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 complementario al de ejercicio profesional</a:t>
            </a:r>
          </a:p>
          <a:p>
            <a:pPr marR="15586" lvl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Font typeface="Encode Sans" panose="020B0604020202020204" charset="0"/>
              <a:buChar char="‒"/>
            </a:pPr>
            <a:r>
              <a:rPr lang="es-AR" sz="2200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necesariamente </a:t>
            </a:r>
            <a:r>
              <a:rPr lang="es-AR" sz="2200" b="1" dirty="0" smtClean="0"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debe establecerse por ley</a:t>
            </a:r>
            <a:endParaRPr lang="es-AR" sz="2200" b="1" dirty="0"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1673" y="82882"/>
            <a:ext cx="11919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FFFF"/>
              </a:buClr>
              <a:buSzPts val="2500"/>
            </a:pPr>
            <a:r>
              <a:rPr lang="es-ES" sz="3600" b="1" cap="small" dirty="0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El acto profesional de </a:t>
            </a:r>
            <a:r>
              <a:rPr lang="es-ES" sz="3600" b="1" cap="small" dirty="0" err="1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telesalud</a:t>
            </a:r>
            <a:endParaRPr lang="es-ES" sz="3600" b="1" cap="small" dirty="0">
              <a:solidFill>
                <a:schemeClr val="bg1"/>
              </a:solidFill>
              <a:latin typeface="Encode Sans Condensed" panose="020B0604020202020204" charset="0"/>
              <a:cs typeface="Encode Sans" panose="020B0604020202020204" charset="0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42fc830137_0_1358"/>
          <p:cNvSpPr/>
          <p:nvPr/>
        </p:nvSpPr>
        <p:spPr>
          <a:xfrm>
            <a:off x="675856" y="1157172"/>
            <a:ext cx="5040000" cy="1008000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79C9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2000" dirty="0">
              <a:solidFill>
                <a:schemeClr val="tx1"/>
              </a:solidFill>
              <a:latin typeface="Encode Sans Condensed" panose="020B0604020202020204" charset="0"/>
            </a:endParaRPr>
          </a:p>
        </p:txBody>
      </p:sp>
      <p:sp>
        <p:nvSpPr>
          <p:cNvPr id="141" name="Google Shape;141;g142fc830137_0_1358"/>
          <p:cNvSpPr/>
          <p:nvPr/>
        </p:nvSpPr>
        <p:spPr>
          <a:xfrm>
            <a:off x="675856" y="2267028"/>
            <a:ext cx="5040000" cy="1008000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79C9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2000" dirty="0">
              <a:solidFill>
                <a:schemeClr val="tx1"/>
              </a:solidFill>
              <a:latin typeface="Encode Sans Condensed" panose="020B0604020202020204" charset="0"/>
            </a:endParaRPr>
          </a:p>
        </p:txBody>
      </p:sp>
      <p:sp>
        <p:nvSpPr>
          <p:cNvPr id="143" name="Google Shape;143;g142fc830137_0_1358"/>
          <p:cNvSpPr txBox="1"/>
          <p:nvPr/>
        </p:nvSpPr>
        <p:spPr>
          <a:xfrm>
            <a:off x="675856" y="2304514"/>
            <a:ext cx="5040000" cy="970513"/>
          </a:xfrm>
          <a:prstGeom prst="rect">
            <a:avLst/>
          </a:prstGeom>
          <a:solidFill>
            <a:srgbClr val="79C9E9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Si el paciente y el profesional están en distinta jurisdicción</a:t>
            </a:r>
            <a:endParaRPr lang="es-AR" sz="20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44" name="Google Shape;144;g142fc830137_0_1358"/>
          <p:cNvSpPr txBox="1"/>
          <p:nvPr/>
        </p:nvSpPr>
        <p:spPr>
          <a:xfrm>
            <a:off x="675856" y="1074753"/>
            <a:ext cx="5040000" cy="112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Si el paciente y el profesional están en el mismo ámbito territorial</a:t>
            </a:r>
            <a:endParaRPr lang="es-AR" sz="20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45" name="Google Shape;145;g142fc830137_0_1358"/>
          <p:cNvSpPr/>
          <p:nvPr/>
        </p:nvSpPr>
        <p:spPr>
          <a:xfrm>
            <a:off x="675856" y="4486740"/>
            <a:ext cx="5040000" cy="1008000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79C9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En casos de controversias entre las plataformas de </a:t>
            </a:r>
            <a:r>
              <a:rPr lang="es-AR" sz="2000" dirty="0" err="1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telesalud</a:t>
            </a:r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 y usuarios en igual jurisdicción</a:t>
            </a:r>
            <a:endParaRPr lang="es-AR" sz="20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46" name="Google Shape;146;g142fc830137_0_1358"/>
          <p:cNvSpPr/>
          <p:nvPr/>
        </p:nvSpPr>
        <p:spPr>
          <a:xfrm>
            <a:off x="675856" y="3376884"/>
            <a:ext cx="5040000" cy="1008000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79C9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En caso de interconsulta entre profesionales de  distinta jurisdicción</a:t>
            </a:r>
            <a:endParaRPr lang="es-AR" sz="20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47" name="Google Shape;147;g142fc830137_0_1358"/>
          <p:cNvSpPr/>
          <p:nvPr/>
        </p:nvSpPr>
        <p:spPr>
          <a:xfrm>
            <a:off x="675856" y="5596594"/>
            <a:ext cx="5040000" cy="1008000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79C9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AR" sz="20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En casos de controversias entre las plataformas de </a:t>
            </a:r>
            <a:r>
              <a:rPr lang="es-AR" sz="2000" dirty="0" err="1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telesalud</a:t>
            </a:r>
            <a:r>
              <a:rPr lang="es-AR" sz="20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 y </a:t>
            </a:r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usuarios, en distinta jurisdicción</a:t>
            </a:r>
            <a:endParaRPr lang="es-AR" sz="20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49" name="Google Shape;149;g142fc830137_0_1358"/>
          <p:cNvSpPr/>
          <p:nvPr/>
        </p:nvSpPr>
        <p:spPr>
          <a:xfrm flipH="1">
            <a:off x="6099166" y="4553631"/>
            <a:ext cx="5040000" cy="1008000"/>
          </a:xfrm>
          <a:prstGeom prst="round2DiagRect">
            <a:avLst>
              <a:gd name="adj1" fmla="val 0"/>
              <a:gd name="adj2" fmla="val 1776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la del lugar en donde se desarrollen los servicios</a:t>
            </a:r>
            <a:endParaRPr lang="es-AR" sz="20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50" name="Google Shape;150;g142fc830137_0_1358"/>
          <p:cNvSpPr/>
          <p:nvPr/>
        </p:nvSpPr>
        <p:spPr>
          <a:xfrm>
            <a:off x="6099166" y="2317297"/>
            <a:ext cx="5040000" cy="1008000"/>
          </a:xfrm>
          <a:prstGeom prst="round2DiagRect">
            <a:avLst>
              <a:gd name="adj1" fmla="val 0"/>
              <a:gd name="adj2" fmla="val 1776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corresponderá la del lugar del paciente</a:t>
            </a:r>
            <a:endParaRPr lang="es-AR" sz="20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52" name="Google Shape;152;g142fc830137_0_1358"/>
          <p:cNvSpPr/>
          <p:nvPr/>
        </p:nvSpPr>
        <p:spPr>
          <a:xfrm flipH="1">
            <a:off x="6099166" y="5671796"/>
            <a:ext cx="5040000" cy="1008000"/>
          </a:xfrm>
          <a:prstGeom prst="round2DiagRect">
            <a:avLst>
              <a:gd name="adj1" fmla="val 0"/>
              <a:gd name="adj2" fmla="val 1776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</a:rPr>
              <a:t>el usuario/paciente de la plataforma podrá elegir una de las jurisdicciones</a:t>
            </a:r>
            <a:endParaRPr lang="es-AR" sz="2000" dirty="0">
              <a:solidFill>
                <a:schemeClr val="tx1"/>
              </a:solidFill>
              <a:latin typeface="Encode Sans Condensed" panose="020B0604020202020204" charset="0"/>
            </a:endParaRPr>
          </a:p>
        </p:txBody>
      </p:sp>
      <p:sp>
        <p:nvSpPr>
          <p:cNvPr id="154" name="Google Shape;154;g142fc830137_0_1358"/>
          <p:cNvSpPr txBox="1"/>
          <p:nvPr/>
        </p:nvSpPr>
        <p:spPr>
          <a:xfrm>
            <a:off x="100469" y="72438"/>
            <a:ext cx="1078919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 b="1" cap="small" dirty="0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Jurisdicción de los actos de </a:t>
            </a:r>
            <a:r>
              <a:rPr lang="es-AR" sz="3600" b="1" cap="small" dirty="0" err="1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telesalud</a:t>
            </a:r>
            <a:endParaRPr lang="es-AR" sz="3600" b="1" cap="small" dirty="0">
              <a:solidFill>
                <a:schemeClr val="bg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55" name="Google Shape;155;g142fc830137_0_1358"/>
          <p:cNvSpPr/>
          <p:nvPr/>
        </p:nvSpPr>
        <p:spPr>
          <a:xfrm flipH="1">
            <a:off x="6099166" y="3435464"/>
            <a:ext cx="5040000" cy="1008000"/>
          </a:xfrm>
          <a:prstGeom prst="round2DiagRect">
            <a:avLst>
              <a:gd name="adj1" fmla="val 0"/>
              <a:gd name="adj2" fmla="val 1776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corresponderá la del ejercicio profesional de cada profesional</a:t>
            </a:r>
            <a:endParaRPr lang="es-AR" sz="20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56" name="Google Shape;156;g142fc830137_0_1358"/>
          <p:cNvSpPr/>
          <p:nvPr/>
        </p:nvSpPr>
        <p:spPr>
          <a:xfrm>
            <a:off x="6099166" y="1199130"/>
            <a:ext cx="5040000" cy="1008000"/>
          </a:xfrm>
          <a:prstGeom prst="round2DiagRect">
            <a:avLst>
              <a:gd name="adj1" fmla="val 0"/>
              <a:gd name="adj2" fmla="val 1776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corresponderá la del ejercicio profesional </a:t>
            </a:r>
            <a:endParaRPr lang="es-AR" sz="20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4209" y="117361"/>
            <a:ext cx="11827211" cy="66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spcBef>
                <a:spcPts val="1200"/>
              </a:spcBef>
            </a:pPr>
            <a:r>
              <a:rPr lang="en-US" sz="3600" b="1" cap="small" dirty="0" err="1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Pedido</a:t>
            </a:r>
            <a:r>
              <a:rPr lang="en-US" sz="3600" b="1" cap="small" dirty="0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 de </a:t>
            </a:r>
            <a:r>
              <a:rPr lang="en-US" sz="3600" b="1" cap="small" dirty="0" err="1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opiniones</a:t>
            </a:r>
            <a:r>
              <a:rPr lang="en-US" sz="3600" b="1" cap="small" dirty="0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 e </a:t>
            </a:r>
            <a:r>
              <a:rPr lang="en-US" sz="3600" b="1" cap="small" dirty="0" err="1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instituciones</a:t>
            </a:r>
            <a:r>
              <a:rPr lang="en-US" sz="3600" b="1" cap="small" dirty="0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 </a:t>
            </a:r>
            <a:r>
              <a:rPr lang="en-US" sz="3600" b="1" cap="small" dirty="0" err="1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extranjeras</a:t>
            </a:r>
            <a:endParaRPr lang="en-US" sz="3600" cap="small" dirty="0">
              <a:solidFill>
                <a:schemeClr val="bg1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5368" y="1372698"/>
            <a:ext cx="11484891" cy="520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07975">
              <a:lnSpc>
                <a:spcPct val="115000"/>
              </a:lnSpc>
              <a:spcBef>
                <a:spcPts val="1200"/>
              </a:spcBef>
              <a:buClr>
                <a:srgbClr val="5E5E5E"/>
              </a:buClr>
              <a:buSzPts val="2744"/>
              <a:buFont typeface="Encode Sans" panose="020B0604020202020204" charset="0"/>
              <a:buChar char="‒"/>
              <a:tabLst>
                <a:tab pos="265113" algn="l"/>
              </a:tabLst>
            </a:pPr>
            <a:r>
              <a:rPr lang="es-ES" sz="24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El </a:t>
            </a:r>
            <a:r>
              <a:rPr lang="es-ES" sz="2400" b="1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profesional tratante es responsable del tratamiento </a:t>
            </a:r>
            <a:r>
              <a:rPr lang="es-ES" sz="24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y de otras decisiones y </a:t>
            </a:r>
            <a:r>
              <a:rPr lang="es-ES" sz="24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recomendaciones </a:t>
            </a:r>
            <a:r>
              <a:rPr lang="es-ES" sz="24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entregadas al </a:t>
            </a:r>
            <a:r>
              <a:rPr lang="es-ES" sz="24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paciente, aún cuando haya habido opinión de un tercer profesional actuante.</a:t>
            </a:r>
            <a:endParaRPr lang="es-ES" sz="24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  <a:p>
            <a:pPr marL="361950" lvl="0" indent="-307975">
              <a:lnSpc>
                <a:spcPct val="115000"/>
              </a:lnSpc>
              <a:spcBef>
                <a:spcPts val="1200"/>
              </a:spcBef>
              <a:buClr>
                <a:srgbClr val="5E5E5E"/>
              </a:buClr>
              <a:buSzPts val="2744"/>
              <a:buFont typeface="Encode Sans" panose="020B0604020202020204" charset="0"/>
              <a:buChar char="‒"/>
              <a:tabLst>
                <a:tab pos="265113" algn="l"/>
              </a:tabLst>
            </a:pPr>
            <a:r>
              <a:rPr lang="es-ES" sz="24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El profesional consultado </a:t>
            </a:r>
            <a:r>
              <a:rPr lang="es-ES" sz="2400" b="1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es responsable de la calidad de la opinión </a:t>
            </a:r>
            <a:r>
              <a:rPr lang="es-ES" sz="24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que entrega:</a:t>
            </a:r>
          </a:p>
          <a:p>
            <a:pPr marL="901700" lvl="2" algn="just">
              <a:lnSpc>
                <a:spcPct val="115000"/>
              </a:lnSpc>
              <a:buClr>
                <a:srgbClr val="5E5E5E"/>
              </a:buClr>
              <a:buSzPts val="2300"/>
              <a:buFont typeface="Encode Sans Condensed"/>
              <a:buChar char="-"/>
            </a:pPr>
            <a:r>
              <a:rPr lang="es-ES" sz="24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debe </a:t>
            </a:r>
            <a:r>
              <a:rPr lang="es-ES" sz="24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especificar las condiciones en las que la opinión es válida</a:t>
            </a:r>
          </a:p>
          <a:p>
            <a:pPr marL="901700" lvl="2" algn="just">
              <a:lnSpc>
                <a:spcPct val="115000"/>
              </a:lnSpc>
              <a:buClr>
                <a:srgbClr val="5E5E5E"/>
              </a:buClr>
              <a:buSzPts val="2300"/>
              <a:buFont typeface="Encode Sans Condensed"/>
              <a:buChar char="-"/>
            </a:pPr>
            <a:r>
              <a:rPr lang="es-ES" sz="24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debe </a:t>
            </a:r>
            <a:r>
              <a:rPr lang="es-ES" sz="24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abstenerse de participar si no tiene el conocimiento, competencia o suficiente </a:t>
            </a:r>
            <a:r>
              <a:rPr lang="es-ES" sz="24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información </a:t>
            </a:r>
            <a:r>
              <a:rPr lang="es-ES" sz="24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del </a:t>
            </a:r>
            <a:r>
              <a:rPr lang="es-ES" sz="24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paciente</a:t>
            </a:r>
          </a:p>
          <a:p>
            <a:pPr marL="361950" indent="-307975">
              <a:lnSpc>
                <a:spcPct val="115000"/>
              </a:lnSpc>
              <a:spcBef>
                <a:spcPts val="1000"/>
              </a:spcBef>
              <a:buClr>
                <a:srgbClr val="5E5E5E"/>
              </a:buClr>
              <a:buSzPts val="2744"/>
              <a:buFont typeface="Encode Sans" panose="020B0604020202020204" charset="0"/>
              <a:buChar char="‒"/>
            </a:pPr>
            <a:r>
              <a:rPr lang="es-ES" sz="24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Las </a:t>
            </a:r>
            <a:r>
              <a:rPr lang="es-ES" sz="2400" b="1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consultas con instituciones o profesionales extranjeras</a:t>
            </a:r>
            <a:r>
              <a:rPr lang="es-ES" sz="24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, podrá </a:t>
            </a:r>
            <a:r>
              <a:rPr lang="es-ES" sz="24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autorizarse por excepción cuando se tenga una sede en Argentina o contrato con una institución argentina.</a:t>
            </a:r>
          </a:p>
          <a:p>
            <a:pPr marL="361950" indent="-307975">
              <a:lnSpc>
                <a:spcPct val="115000"/>
              </a:lnSpc>
              <a:spcBef>
                <a:spcPts val="1200"/>
              </a:spcBef>
              <a:buClr>
                <a:srgbClr val="5E5E5E"/>
              </a:buClr>
              <a:buSzPts val="2744"/>
              <a:buFont typeface="Encode Sans" panose="020B0604020202020204" charset="0"/>
              <a:buChar char="‒"/>
            </a:pPr>
            <a:r>
              <a:rPr lang="es-ES" sz="24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Se podrán definir las </a:t>
            </a:r>
            <a:r>
              <a:rPr lang="es-ES" sz="2400" b="1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condiciones reglamentarias para autorizar excepcionalmente </a:t>
            </a:r>
            <a:r>
              <a:rPr lang="es-ES" sz="24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que se brinde </a:t>
            </a:r>
            <a:r>
              <a:rPr lang="es-ES" sz="2400" dirty="0" err="1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teleasistencia</a:t>
            </a:r>
            <a:r>
              <a:rPr lang="es-ES" sz="24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 fuera del </a:t>
            </a:r>
            <a:r>
              <a:rPr lang="es-ES" sz="24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país.</a:t>
            </a:r>
            <a:endParaRPr lang="es-ES" sz="24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de8a731e5_0_11"/>
          <p:cNvSpPr txBox="1"/>
          <p:nvPr/>
        </p:nvSpPr>
        <p:spPr>
          <a:xfrm>
            <a:off x="0" y="0"/>
            <a:ext cx="12271500" cy="70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bg1"/>
              </a:solidFill>
              <a:latin typeface="Encode Sans Condensed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bg1"/>
              </a:solidFill>
              <a:latin typeface="Encode Sans Condensed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300" b="1" cap="small" dirty="0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Humanización y calidad de la atención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600" b="1" cap="small" dirty="0" smtClean="0">
              <a:solidFill>
                <a:schemeClr val="bg1"/>
              </a:solidFill>
              <a:latin typeface="Encode Sans Condensed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Encode Sans Condensed" panose="020B0604020202020204" charset="0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bg1"/>
              </a:solidFill>
              <a:latin typeface="Encode Sans Condensed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Encode Sans Condensed" panose="020B0604020202020204" charset="0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gfde8a731e5_0_11"/>
          <p:cNvSpPr txBox="1"/>
          <p:nvPr/>
        </p:nvSpPr>
        <p:spPr>
          <a:xfrm>
            <a:off x="162498" y="966442"/>
            <a:ext cx="11484069" cy="252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6213" lvl="0" indent="-176213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Los profesionales y los equipos de salud deberán:</a:t>
            </a:r>
          </a:p>
          <a:p>
            <a:pPr marL="176213" lvl="1" indent="-176213" algn="just">
              <a:lnSpc>
                <a:spcPct val="115000"/>
              </a:lnSpc>
              <a:buClr>
                <a:srgbClr val="5E5E5E"/>
              </a:buClr>
              <a:buSzPts val="2300"/>
              <a:buFont typeface="Arial" panose="020B0604020202020204" pitchFamily="34" charset="0"/>
              <a:buChar char="•"/>
            </a:pP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procurar la misma calidad que para la atención presencial (humanizada y con abordaje científico)</a:t>
            </a:r>
          </a:p>
          <a:p>
            <a:pPr marL="176213" lvl="1" indent="-176213" algn="just">
              <a:lnSpc>
                <a:spcPct val="115000"/>
              </a:lnSpc>
              <a:buClr>
                <a:srgbClr val="5E5E5E"/>
              </a:buClr>
              <a:buSzPts val="2300"/>
              <a:buFont typeface="Arial" panose="020B0604020202020204" pitchFamily="34" charset="0"/>
              <a:buChar char="•"/>
            </a:pP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respetar la autonomía del paciente en caso de rechazar el uso de la </a:t>
            </a:r>
            <a:r>
              <a:rPr lang="es-AR" sz="2200" dirty="0" err="1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teleasistencia</a:t>
            </a:r>
            <a:endParaRPr lang="es-AR" sz="2200" dirty="0" smtClean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  <a:p>
            <a:pPr marL="176213" lvl="0" indent="-176213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Los pacientes deberán: </a:t>
            </a:r>
          </a:p>
          <a:p>
            <a:pPr marL="176213" lvl="0" indent="-176213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300"/>
              <a:buFont typeface="Arial" panose="020B0604020202020204" pitchFamily="34" charset="0"/>
              <a:buChar char="•"/>
            </a:pP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prestar su consentimiento informado</a:t>
            </a:r>
          </a:p>
          <a:p>
            <a:pPr marL="176213" lvl="0" indent="-176213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300"/>
              <a:buFont typeface="Arial" panose="020B0604020202020204" pitchFamily="34" charset="0"/>
              <a:buChar char="•"/>
            </a:pP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ser informados sobre los alcances, riesgos, limitaciones y beneficios de la </a:t>
            </a:r>
            <a:r>
              <a:rPr lang="es-AR" sz="2200" dirty="0" err="1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telesalud</a:t>
            </a:r>
            <a:endParaRPr lang="es-AR" sz="2200" dirty="0">
              <a:solidFill>
                <a:schemeClr val="tx1"/>
              </a:solidFill>
              <a:latin typeface="Encode Sans Condensed" panose="020B0604020202020204" charset="0"/>
              <a:ea typeface="Source Code Pro"/>
              <a:cs typeface="Source Code Pro"/>
              <a:sym typeface="Encode Sans Condensed"/>
            </a:endParaRPr>
          </a:p>
          <a:p>
            <a:pPr marL="176213" lvl="0" indent="-176213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300"/>
              <a:buFont typeface="Arial" panose="020B0604020202020204" pitchFamily="34" charset="0"/>
              <a:buChar char="•"/>
            </a:pPr>
            <a:endParaRPr lang="es-AR" sz="2200" dirty="0">
              <a:solidFill>
                <a:schemeClr val="tx1"/>
              </a:solidFill>
              <a:latin typeface="Encode Sans Condensed" panose="020B0604020202020204" charset="0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" name="Google Shape;180;g143cd6491a1_2_50"/>
          <p:cNvSpPr txBox="1"/>
          <p:nvPr/>
        </p:nvSpPr>
        <p:spPr>
          <a:xfrm>
            <a:off x="0" y="3437262"/>
            <a:ext cx="12192000" cy="8262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AR" sz="4300" b="1" cap="small" dirty="0" smtClean="0">
              <a:solidFill>
                <a:schemeClr val="bg1"/>
              </a:solidFill>
              <a:latin typeface="Encode Sans" panose="020B0604020202020204" charset="0"/>
              <a:ea typeface="Calibri"/>
              <a:cs typeface="Encode Sans" panose="020B0604020202020204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300" b="1" cap="small" dirty="0" smtClean="0">
                <a:solidFill>
                  <a:schemeClr val="bg1"/>
                </a:solidFill>
                <a:latin typeface="Encode Sans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Consentimiento informado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300" cap="small" dirty="0" smtClean="0">
              <a:solidFill>
                <a:schemeClr val="bg1"/>
              </a:solidFill>
              <a:latin typeface="Encode Sans" panose="020B0604020202020204" charset="0"/>
              <a:ea typeface="Calibri"/>
              <a:cs typeface="Encode Sans" panose="020B0604020202020204" charset="0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cap="small" dirty="0">
              <a:solidFill>
                <a:schemeClr val="bg1"/>
              </a:solidFill>
              <a:latin typeface="Encode Sans" panose="020B0604020202020204" charset="0"/>
              <a:ea typeface="Lato"/>
              <a:cs typeface="Encode Sans" panose="020B0604020202020204" charset="0"/>
              <a:sym typeface="Lato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4379687"/>
            <a:ext cx="11986352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</a:rPr>
              <a:t>Deberá </a:t>
            </a:r>
            <a:r>
              <a:rPr lang="es-AR" sz="22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</a:rPr>
              <a:t>constar que: </a:t>
            </a:r>
            <a:endParaRPr lang="es-AR" sz="22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 Condensed"/>
              <a:sym typeface="Calibri"/>
            </a:endParaRPr>
          </a:p>
          <a:p>
            <a:pPr marL="363538" lvl="1" algn="just">
              <a:lnSpc>
                <a:spcPct val="115000"/>
              </a:lnSpc>
              <a:buClr>
                <a:srgbClr val="5E5E5E"/>
              </a:buClr>
              <a:buSzPts val="2300"/>
              <a:buFont typeface="Arial" panose="020B0604020202020204" pitchFamily="34" charset="0"/>
              <a:buChar char="•"/>
            </a:pP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es siempre preferible </a:t>
            </a:r>
            <a:r>
              <a:rPr lang="es-AR" sz="22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la consulta de modo presencial</a:t>
            </a:r>
          </a:p>
          <a:p>
            <a:pPr marL="363538" lvl="1" algn="just">
              <a:lnSpc>
                <a:spcPct val="115000"/>
              </a:lnSpc>
              <a:buClr>
                <a:srgbClr val="5E5E5E"/>
              </a:buClr>
              <a:buSzPts val="2300"/>
              <a:buFont typeface="Arial" panose="020B0604020202020204" pitchFamily="34" charset="0"/>
              <a:buChar char="•"/>
            </a:pPr>
            <a:r>
              <a:rPr lang="es-AR" sz="22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l</a:t>
            </a: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a </a:t>
            </a:r>
            <a:r>
              <a:rPr lang="es-AR" sz="2200" dirty="0" err="1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telesalud</a:t>
            </a: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 </a:t>
            </a:r>
            <a:r>
              <a:rPr lang="es-AR" sz="22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es sólo para cuando no pueda hacerse consulta presencial en un plazo razonable</a:t>
            </a:r>
          </a:p>
          <a:p>
            <a:pPr marL="363538" lvl="1" algn="just">
              <a:lnSpc>
                <a:spcPct val="115000"/>
              </a:lnSpc>
              <a:buClr>
                <a:srgbClr val="5E5E5E"/>
              </a:buClr>
              <a:buSzPts val="2300"/>
              <a:buFont typeface="Arial" panose="020B0604020202020204" pitchFamily="34" charset="0"/>
              <a:buChar char="•"/>
            </a:pP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en </a:t>
            </a:r>
            <a:r>
              <a:rPr lang="es-AR" sz="22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caso de urgencia o cuando el riesgo para la salud sea el factor determinante, para dar consejo profesional o tratamiento, debe obtenerse la información lo más completa </a:t>
            </a: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posible. </a:t>
            </a:r>
          </a:p>
          <a:p>
            <a:pPr marL="363538" lvl="1" algn="just">
              <a:lnSpc>
                <a:spcPct val="115000"/>
              </a:lnSpc>
              <a:buClr>
                <a:srgbClr val="5E5E5E"/>
              </a:buClr>
              <a:buSzPts val="2300"/>
              <a:buFont typeface="Arial" panose="020B0604020202020204" pitchFamily="34" charset="0"/>
              <a:buChar char="•"/>
            </a:pP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será requerido también para </a:t>
            </a:r>
            <a:r>
              <a:rPr lang="es-AR" sz="2200" dirty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solicitar la opinión, la interconsulta  o el consejo de otro profesional de la </a:t>
            </a: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salud</a:t>
            </a:r>
            <a:endParaRPr lang="es-AR" sz="2200" dirty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fdb7bc4a5_0_17"/>
          <p:cNvSpPr txBox="1"/>
          <p:nvPr/>
        </p:nvSpPr>
        <p:spPr>
          <a:xfrm>
            <a:off x="1128075" y="823675"/>
            <a:ext cx="1047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3fdb7bc4a5_0_17"/>
          <p:cNvSpPr txBox="1"/>
          <p:nvPr/>
        </p:nvSpPr>
        <p:spPr>
          <a:xfrm>
            <a:off x="667000" y="823675"/>
            <a:ext cx="10734300" cy="51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3fdb7bc4a5_0_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986591" cy="95415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AR" sz="3600" b="1" cap="small" dirty="0" smtClean="0">
                <a:solidFill>
                  <a:schemeClr val="bg1"/>
                </a:solidFill>
                <a:latin typeface="Encode Sans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Autoridad de aplicación, funciones  y cronograma</a:t>
            </a:r>
            <a:endParaRPr lang="es-AR" sz="6000" b="1" cap="small" dirty="0">
              <a:solidFill>
                <a:schemeClr val="bg1"/>
              </a:solidFill>
              <a:latin typeface="Encode Sans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</p:txBody>
      </p:sp>
      <p:sp>
        <p:nvSpPr>
          <p:cNvPr id="189" name="Google Shape;189;g13fdb7bc4a5_0_17"/>
          <p:cNvSpPr txBox="1">
            <a:spLocks noGrp="1"/>
          </p:cNvSpPr>
          <p:nvPr>
            <p:ph type="body" idx="2"/>
          </p:nvPr>
        </p:nvSpPr>
        <p:spPr>
          <a:xfrm>
            <a:off x="275729" y="1513133"/>
            <a:ext cx="11435131" cy="4661452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marR="38100" lvl="0" indent="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lang="es-AR" sz="2200" dirty="0" smtClean="0">
              <a:solidFill>
                <a:schemeClr val="accent1"/>
              </a:solidFill>
              <a:latin typeface="Encode Sans Condensed" panose="020B0604020202020204" charset="0"/>
              <a:sym typeface="Calibri"/>
            </a:endParaRPr>
          </a:p>
          <a:p>
            <a:pPr marL="457200" marR="38100" lvl="0" indent="-36195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5E5E5E"/>
              </a:buClr>
              <a:buSzPts val="2100"/>
              <a:buFont typeface="Encode Sans Condensed"/>
              <a:buChar char="●"/>
            </a:pP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Definición de cronograma </a:t>
            </a: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con implementación </a:t>
            </a: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plena, </a:t>
            </a: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hasta entonces rige RED TELESALUD actual</a:t>
            </a:r>
          </a:p>
          <a:p>
            <a:pPr marL="457200" marR="38100" lvl="0" indent="-36195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E5E5E"/>
              </a:buClr>
              <a:buSzPts val="2100"/>
              <a:buFont typeface="Encode Sans Condensed"/>
              <a:buChar char="●"/>
            </a:pP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Acuerdos en el COFESA y con los Colegios Profesionales</a:t>
            </a:r>
          </a:p>
          <a:p>
            <a:pPr marL="457200" marR="38100" lvl="0" indent="-36195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E5E5E"/>
              </a:buClr>
              <a:buSzPts val="2100"/>
              <a:buFont typeface="Encode Sans Condensed"/>
              <a:buChar char="●"/>
            </a:pP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Convenios con terceros de implementación, gestión, seguimiento, buenas prácticas y estándares</a:t>
            </a:r>
          </a:p>
          <a:p>
            <a:pPr marL="457200" marR="38100" lvl="0" indent="-36195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5E5E5E"/>
              </a:buClr>
              <a:buSzPts val="2100"/>
              <a:buFont typeface="Encode Sans Condensed"/>
              <a:buChar char="●"/>
            </a:pP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Acuerdo de estrategias con el Ministerio de Educación para la formación en </a:t>
            </a:r>
            <a:r>
              <a:rPr lang="es-AR" sz="2200" dirty="0" err="1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t</a:t>
            </a:r>
            <a:r>
              <a:rPr lang="es-AR" sz="2200" dirty="0" err="1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elesalud</a:t>
            </a:r>
            <a:endParaRPr lang="es-AR" sz="2200" dirty="0" smtClean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  <a:p>
            <a:pPr marL="457200" marR="38100" lvl="0" indent="-36195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5E5E5E"/>
              </a:buClr>
              <a:buSzPts val="2100"/>
              <a:buFont typeface="Encode Sans Condensed"/>
              <a:buChar char="●"/>
            </a:pP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Fomento de la disponibilidad de servicios de </a:t>
            </a:r>
            <a:r>
              <a:rPr lang="es-AR" sz="2200" dirty="0" err="1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telesalud</a:t>
            </a: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 con alcance multinivel e </a:t>
            </a:r>
            <a:r>
              <a:rPr lang="es-AR" sz="2200" dirty="0" err="1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interjurisdiccional</a:t>
            </a:r>
            <a:endParaRPr lang="es-AR" sz="2200" dirty="0" smtClean="0">
              <a:solidFill>
                <a:schemeClr val="tx1"/>
              </a:solidFill>
              <a:latin typeface="Encode Sans Condensed" panose="020B0604020202020204" charset="0"/>
              <a:ea typeface="Encode Sans Condensed"/>
              <a:cs typeface="Encode Sans" panose="020B0604020202020204" charset="0"/>
              <a:sym typeface="Encode Sans Condensed"/>
            </a:endParaRPr>
          </a:p>
          <a:p>
            <a:pPr marL="457200" marR="38100" lvl="0" indent="-36195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5E5E5E"/>
              </a:buClr>
              <a:buSzPts val="2100"/>
              <a:buFont typeface="Encode Sans Condensed"/>
              <a:buChar char="●"/>
            </a:pP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Definición de condiciones de interoperabilidad</a:t>
            </a:r>
          </a:p>
          <a:p>
            <a:pPr marL="457200" marR="38100" lvl="0" indent="-36195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5E5E5E"/>
              </a:buClr>
              <a:buSzPts val="2100"/>
              <a:buFont typeface="Encode Sans Condensed"/>
              <a:buChar char="●"/>
            </a:pP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Planificación de las políticas de </a:t>
            </a:r>
            <a:r>
              <a:rPr lang="es-AR" sz="2200" dirty="0" err="1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Telesalud</a:t>
            </a: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:</a:t>
            </a:r>
          </a:p>
          <a:p>
            <a:pPr marL="914400" marR="38100" lvl="0" indent="-36195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E5E5E"/>
              </a:buClr>
              <a:buSzPts val="2100"/>
              <a:buFont typeface="Encode Sans Condensed"/>
              <a:buAutoNum type="alphaLcParenR"/>
            </a:pP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normalización e implementación, </a:t>
            </a:r>
          </a:p>
          <a:p>
            <a:pPr marL="914400" marR="38100" lvl="0" indent="-36195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100"/>
              <a:buFont typeface="Encode Sans Condensed"/>
              <a:buAutoNum type="alphaLcParenR"/>
            </a:pPr>
            <a:r>
              <a:rPr lang="es-AR" sz="2200" dirty="0" smtClean="0">
                <a:solidFill>
                  <a:schemeClr val="tx1"/>
                </a:solidFill>
                <a:latin typeface="Encode Sans Condensed" panose="020B0604020202020204" charset="0"/>
                <a:ea typeface="Encode Sans Condensed"/>
                <a:cs typeface="Encode Sans" panose="020B0604020202020204" charset="0"/>
                <a:sym typeface="Encode Sans Condensed"/>
              </a:rPr>
              <a:t>regulación y  fiscalización </a:t>
            </a: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 lang="es-AR" sz="2200" dirty="0">
              <a:latin typeface="Encode Sans Condensed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5158</Words>
  <Application>Microsoft Office PowerPoint</Application>
  <PresentationFormat>Panorámica</PresentationFormat>
  <Paragraphs>309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Calibri</vt:lpstr>
      <vt:lpstr>Roboto Medium</vt:lpstr>
      <vt:lpstr>Encode Sans</vt:lpstr>
      <vt:lpstr>Encode Sans Condensed</vt:lpstr>
      <vt:lpstr>Lato</vt:lpstr>
      <vt:lpstr>Arial</vt:lpstr>
      <vt:lpstr>Source Code Pro</vt:lpstr>
      <vt:lpstr>Source Code Pro ExtraLight</vt:lpstr>
      <vt:lpstr>Roboto</vt:lpstr>
      <vt:lpstr>Encode Sans Condensed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Autoridad de aplicación, funciones  y cronograma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Lei</dc:creator>
  <cp:lastModifiedBy>Sonia Gabriela Tarragona</cp:lastModifiedBy>
  <cp:revision>39</cp:revision>
  <dcterms:created xsi:type="dcterms:W3CDTF">2019-06-06T18:50:30Z</dcterms:created>
  <dcterms:modified xsi:type="dcterms:W3CDTF">2022-10-04T10:41:28Z</dcterms:modified>
</cp:coreProperties>
</file>