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6"/>
  </p:notesMasterIdLst>
  <p:sldIdLst>
    <p:sldId id="256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" panose="020B0604020202020204" charset="0"/>
      <p:regular r:id="rId21"/>
      <p:bold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Encode Sans Condensed" panose="020B0604020202020204" charset="0"/>
      <p:regular r:id="rId27"/>
      <p:bold r:id="rId28"/>
    </p:embeddedFont>
    <p:embeddedFont>
      <p:font typeface="Encode Sans ExtraBold" panose="020B0604020202020204" charset="0"/>
      <p:bold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TM+mO/Y6S+zQYmDGA1rPwX20V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9D1CFF-D547-4046-A9AA-4DF409FCC3A5}">
  <a:tblStyle styleId="{319D1CFF-D547-4046-A9AA-4DF409FCC3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ios.infoleg.gob.ar/infolegInternet/verNorma.do?id=36301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a77f4f195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5a77f4f195_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También fue una recomendación del COFESA.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b5781c9b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5b5781c9b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a77f4ed4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5a77f4ed4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b09ae67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15b09ae67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61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a77f4ed4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5a77f4ed4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1: (a. Los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egresados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egresadas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jubilados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jubiladas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b.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discotecas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locales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bailables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c.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salones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fiestas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masivos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MIL (1000) personas que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realicen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al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5:  </a:t>
            </a:r>
            <a:r>
              <a:rPr lang="en-US" i="1" dirty="0" err="1">
                <a:solidFill>
                  <a:schemeClr val="dk1"/>
                </a:solidFill>
              </a:rPr>
              <a:t>Por</a:t>
            </a:r>
            <a:r>
              <a:rPr lang="en-US" i="1" dirty="0">
                <a:solidFill>
                  <a:schemeClr val="dk1"/>
                </a:solidFill>
              </a:rPr>
              <a:t> el art. 3° de la </a:t>
            </a:r>
            <a:r>
              <a:rPr lang="en-US" i="1" u="sng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Resolución</a:t>
            </a:r>
            <a:r>
              <a:rPr lang="en-US" i="1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MSAL N° 705/2022</a:t>
            </a:r>
            <a:r>
              <a:rPr lang="en-US" i="1" dirty="0">
                <a:solidFill>
                  <a:schemeClr val="dk1"/>
                </a:solidFill>
              </a:rPr>
              <a:t> se </a:t>
            </a:r>
            <a:r>
              <a:rPr lang="en-US" i="1" dirty="0" err="1">
                <a:solidFill>
                  <a:schemeClr val="dk1"/>
                </a:solidFill>
              </a:rPr>
              <a:t>dejó</a:t>
            </a:r>
            <a:r>
              <a:rPr lang="en-US" i="1" dirty="0">
                <a:solidFill>
                  <a:schemeClr val="dk1"/>
                </a:solidFill>
              </a:rPr>
              <a:t> sin </a:t>
            </a:r>
            <a:r>
              <a:rPr lang="en-US" i="1" dirty="0" err="1">
                <a:solidFill>
                  <a:schemeClr val="dk1"/>
                </a:solidFill>
              </a:rPr>
              <a:t>efecto</a:t>
            </a:r>
            <a:r>
              <a:rPr lang="en-US" i="1" dirty="0">
                <a:solidFill>
                  <a:schemeClr val="dk1"/>
                </a:solidFill>
              </a:rPr>
              <a:t> la </a:t>
            </a:r>
            <a:r>
              <a:rPr lang="en-US" i="1" dirty="0" err="1">
                <a:solidFill>
                  <a:schemeClr val="dk1"/>
                </a:solidFill>
              </a:rPr>
              <a:t>obligatoriedad</a:t>
            </a:r>
            <a:r>
              <a:rPr lang="en-US" i="1" dirty="0">
                <a:solidFill>
                  <a:schemeClr val="dk1"/>
                </a:solidFill>
              </a:rPr>
              <a:t> del </a:t>
            </a:r>
            <a:r>
              <a:rPr lang="en-US" i="1" dirty="0" err="1">
                <a:solidFill>
                  <a:schemeClr val="dk1"/>
                </a:solidFill>
              </a:rPr>
              <a:t>autorreporte</a:t>
            </a:r>
            <a:r>
              <a:rPr lang="en-US" i="1" dirty="0">
                <a:solidFill>
                  <a:schemeClr val="dk1"/>
                </a:solidFill>
              </a:rPr>
              <a:t> de </a:t>
            </a:r>
            <a:r>
              <a:rPr lang="en-US" i="1" dirty="0" err="1">
                <a:solidFill>
                  <a:schemeClr val="dk1"/>
                </a:solidFill>
              </a:rPr>
              <a:t>síntomas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la </a:t>
            </a:r>
            <a:r>
              <a:rPr lang="en-US" i="1" dirty="0" err="1">
                <a:solidFill>
                  <a:schemeClr val="dk1"/>
                </a:solidFill>
              </a:rPr>
              <a:t>aplicación</a:t>
            </a:r>
            <a:r>
              <a:rPr lang="en-US" i="1" dirty="0">
                <a:solidFill>
                  <a:schemeClr val="dk1"/>
                </a:solidFill>
              </a:rPr>
              <a:t> “</a:t>
            </a:r>
            <a:r>
              <a:rPr lang="en-US" i="1" dirty="0" err="1">
                <a:solidFill>
                  <a:schemeClr val="dk1"/>
                </a:solidFill>
              </a:rPr>
              <a:t>Cuidar</a:t>
            </a:r>
            <a:r>
              <a:rPr lang="en-US" i="1" dirty="0">
                <a:solidFill>
                  <a:schemeClr val="dk1"/>
                </a:solidFill>
              </a:rPr>
              <a:t>” 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77f4ed4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5a77f4ed4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a77f4f19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5a77f4f195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ART 1: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</a:t>
            </a: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1. Ser familiares directos de argentinos o residentes en el país que viajen por motivo de visita familiar y que manifiesten no contar con esquema completo de vacunación según criterio establecido por país de procedencia.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a. Deben ser hijos, padres, cónyuges o convivientes de argentinos o residentes.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b. Documentación a presentar: Partida de matrimonio o de nacimiento, certificación de unión civil / convivencial o certificación emitida por autoridad local que pruebe convivencia, documento nacional de identidad argentino del familiar dador del criterio.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c. La documentación debe estar apostillada. Presentará copia de pasaporte y declarará fecha programada del viaje.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2. Ser extranjeros no residentes que viajen por motivos de trabajo, negocios, estudios / capacitación, viajes oficiales de diplomáticos o funcionarios o por ser deportista y requerir participar de un evento deportivo y que manifiesten no contar con esquema completo de vacunación según criterio establecido por país de procedencia.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a. Deben presentar documentación que justifique el criterio invocado, ya sea carta del empleador, carta del invitante en el país, o de la contraparte comercial, carta oficial del organismo del Estado que envía al funcionario extranjero en misión oficial o constancia de inscripción en institución educativa o en congreso o invitación de la entidad deportiva que organiza el torneo internacional reconocido por el MINISTERIO DE TURISMO Y DEPORTES de la Nación.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b. Presentará copia de pasaporte y declarará fecha programada del viaje.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3. Ser extranjeros a quienes se les otorgue un visado en categorías migratorias permanente o temporaria, que manifiesten no contar con esquema completo de vacunación según criterio establecido por país de procedencia.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a. Presentará copia de pasaporte y declarará fecha programada del viaje.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11111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b. Se verificará la visa otorgada.</a:t>
            </a:r>
            <a:endParaRPr sz="1050">
              <a:solidFill>
                <a:srgbClr val="11111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77f4f195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5a77f4f195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5781c9b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5b5781c9b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91DF1A5-C38A-4F5F-B836-43070A46B57F}" type="datetimeFigureOut">
              <a:rPr kumimoji="0" lang="es-A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4/10/2022</a:t>
            </a:fld>
            <a:endParaRPr kumimoji="0" lang="es-A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378553B-99D5-4592-8EA8-4ADBDCB82C29}" type="slidenum">
              <a:rPr kumimoji="0" lang="es-A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A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30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39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1930249" y="1840289"/>
            <a:ext cx="861870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4000"/>
            </a:pPr>
            <a:r>
              <a:rPr lang="en-US" sz="4400" b="1" cap="small" dirty="0" err="1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ExtraBold"/>
              </a:rPr>
              <a:t>Normativa</a:t>
            </a:r>
            <a:r>
              <a:rPr lang="en-US" sz="4400" b="1" cap="small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ExtraBold"/>
              </a:rPr>
              <a:t> COVID-19 </a:t>
            </a:r>
            <a:r>
              <a:rPr lang="en-US" sz="4400" b="1" cap="small" dirty="0" err="1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ExtraBold"/>
              </a:rPr>
              <a:t>Vigente</a:t>
            </a:r>
            <a:endParaRPr sz="4400" b="1" cap="small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ExtraBold"/>
            </a:endParaRPr>
          </a:p>
          <a:p>
            <a:pPr algn="ctr">
              <a:buClr>
                <a:schemeClr val="lt1"/>
              </a:buClr>
              <a:buSzPts val="4000"/>
            </a:pPr>
            <a:endParaRPr sz="4400" b="1" cap="small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4400" b="1" cap="small" dirty="0" err="1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Calibri"/>
              </a:rPr>
              <a:t>Próximos</a:t>
            </a:r>
            <a:r>
              <a:rPr lang="en-US" sz="4400" b="1" cap="small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Calibri"/>
              </a:rPr>
              <a:t> </a:t>
            </a:r>
            <a:r>
              <a:rPr lang="en-US" sz="4400" b="1" cap="small" dirty="0" err="1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Calibri"/>
              </a:rPr>
              <a:t>pasos</a:t>
            </a:r>
            <a:endParaRPr lang="en-US" sz="4400" b="1" cap="small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g15b5781c9b3_1_6"/>
          <p:cNvGraphicFramePr/>
          <p:nvPr>
            <p:extLst>
              <p:ext uri="{D42A27DB-BD31-4B8C-83A1-F6EECF244321}">
                <p14:modId xmlns:p14="http://schemas.microsoft.com/office/powerpoint/2010/main" val="231728894"/>
              </p:ext>
            </p:extLst>
          </p:nvPr>
        </p:nvGraphicFramePr>
        <p:xfrm>
          <a:off x="238539" y="228601"/>
          <a:ext cx="11335887" cy="5486340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925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3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N°28/22-MS </a:t>
                      </a:r>
                      <a:r>
                        <a:rPr lang="es-AR" sz="2000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(10/1/22): </a:t>
                      </a: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“Test Detección de SARS-COV-2 (COVID-19) - Procedimiento” (2)</a:t>
                      </a:r>
                      <a:endParaRPr lang="es-AR" sz="20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noProof="0" dirty="0">
                        <a:solidFill>
                          <a:srgbClr val="111111"/>
                        </a:solidFill>
                        <a:highlight>
                          <a:srgbClr val="F9F9F9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44">
                <a:tc rowSpan="2">
                  <a:txBody>
                    <a:bodyPr/>
                    <a:lstStyle/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33333"/>
                        </a:buClr>
                        <a:buSzPts val="1200"/>
                        <a:buFont typeface="Encode Sans"/>
                        <a:buChar char="●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Droguerías, distribuidoras y laboratorios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que abastecen al canal minorista,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sólo podrán vender los test de autoevaluación únicamente a las farmacias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que cumplan con el procedimiento (art. 6°).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33333"/>
                        </a:buClr>
                        <a:buSzPts val="14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Toda institución pública o privada podrá adquirir y/o utilizar los test de autoevaluación y se deberá designar un profesional de la salud responsable de informar el destino,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uso y reporte de los resultados a las autoridades sanitarias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su jurisdicción para su correspondiente notificación en el SNVS (art. 7°).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33333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 autoridad sanitaria nacional y la jurisdiccional que adhiera a la presente, podrá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inhabilitar el punto de venta para la dispensa de test de autoevaluación de SARS-CoV-2 (COVID-19) en caso de que no se haya efectivizado el reporte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los resultados conforme lo establecido en el procedimiento (art.8°).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33333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Invitación a las Provincias y a la Ciudad Autónoma de Buenos Aires a adherir a la resolución (art 9°)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noProof="0" dirty="0" smtClean="0">
                          <a:solidFill>
                            <a:srgbClr val="980000"/>
                          </a:solidFill>
                          <a:highlight>
                            <a:srgbClr val="F9F9F9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Evaluar dejarla sin efecto porque la notificación de COVID se debe atener a la nueva normativa cuyo proyecto de resolución se encuentra en trámite.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s-AR" sz="1200" noProof="0" dirty="0">
                        <a:solidFill>
                          <a:srgbClr val="980000"/>
                        </a:solidFill>
                        <a:highlight>
                          <a:srgbClr val="F9F9F9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00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g15a77f4f195_5_21"/>
          <p:cNvGraphicFramePr/>
          <p:nvPr>
            <p:extLst>
              <p:ext uri="{D42A27DB-BD31-4B8C-83A1-F6EECF244321}">
                <p14:modId xmlns:p14="http://schemas.microsoft.com/office/powerpoint/2010/main" val="2063704604"/>
              </p:ext>
            </p:extLst>
          </p:nvPr>
        </p:nvGraphicFramePr>
        <p:xfrm>
          <a:off x="255801" y="359095"/>
          <a:ext cx="11810303" cy="5577229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749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9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N°705/22-MS: “Recomendaciones de cuidado generales para la prevención de Covid-19 y otras enfermedades respiratorias agudas” </a:t>
                      </a:r>
                      <a:endParaRPr lang="es-AR" sz="20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b="1" noProof="0" dirty="0">
                        <a:solidFill>
                          <a:srgbClr val="111111"/>
                        </a:solidFill>
                        <a:highlight>
                          <a:srgbClr val="F9F9F9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79">
                <a:tc>
                  <a:txBody>
                    <a:bodyPr/>
                    <a:lstStyle/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Recomendaciones de cuidado generales para la prevención de COVID-19 y otras enfermedades respiratorias agudas (art 1°)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err="1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Roboto"/>
                        </a:rPr>
                        <a:t>Déjase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Roboto"/>
                        </a:rPr>
                        <a:t> sin efecto el distanciamiento social de DOS (2) metros (art 2°)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err="1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Roboto"/>
                        </a:rPr>
                        <a:t>Déjase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Roboto"/>
                        </a:rPr>
                        <a:t> sin efecto la obligatoriedad del </a:t>
                      </a:r>
                      <a:r>
                        <a:rPr lang="es-AR" sz="1900" b="0" i="0" u="none" strike="noStrike" cap="none" noProof="0" dirty="0" err="1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Roboto"/>
                        </a:rPr>
                        <a:t>autorreporte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Roboto"/>
                        </a:rPr>
                        <a:t> de síntomas en la aplicación “Cuidar” dispuesta en el artículo 5° de la Decisión Administrativa N°1198/21 (art 3°)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Para determinar la modalidad de prestación de servicios laborales -presencial o remota- de una persona, se recomienda la realización de una evaluación médica de riesgo individual con su correspondiente certificación  (art 4°)</a:t>
                      </a:r>
                      <a:endParaRPr lang="es-AR" sz="1400" b="0" i="0" u="none" strike="noStrike" cap="none" noProof="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Dejar sin efecto, atento que en abril de 2022 se publicó el documento ESTRATEGIA DE VIGILANCIA Y CONTROL INTEGRAL DE COVID-19 Y OTRAS INFECCIONES RESPIRATORIAS AGUDAS en los que se recomendó continuar y fortalecer la implementación de medidas de prevención eficaces para disminuir el riesgo de transmisión </a:t>
                      </a:r>
                      <a:r>
                        <a:rPr lang="es-AR" b="1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 todos los virus respiratorios.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s-AR" sz="1200" noProof="0" dirty="0" smtClean="0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 sz="1400" b="1" i="0" u="none" strike="noStrike" cap="none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Art. 4: Evaluar si procede dejar sin efecto</a:t>
                      </a:r>
                      <a:r>
                        <a:rPr lang="es-AR" sz="1400" b="0" i="0" u="none" strike="noStrike" cap="none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, dado el dictado de la </a:t>
                      </a:r>
                      <a:r>
                        <a:rPr lang="es-AR" sz="1400" b="0" i="0" u="none" strike="noStrike" cap="none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Montserrat"/>
                        </a:rPr>
                        <a:t>Resolución 58/2022 de la Secretaría de Gestión y Empleo Público que</a:t>
                      </a:r>
                      <a:r>
                        <a:rPr lang="es-AR" sz="1400" b="0" i="0" u="none" strike="noStrike" cap="none" baseline="0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Montserrat"/>
                        </a:rPr>
                        <a:t> </a:t>
                      </a:r>
                      <a:r>
                        <a:rPr lang="es-AR" sz="1400" b="0" i="0" u="none" strike="noStrike" cap="none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Montserrat"/>
                        </a:rPr>
                        <a:t>estableció que desde 1/5/2022 se deberá disponer el retorno a la modalidad de prestación de servicios que era habitual en forma previa a la vigencia del Decreto Nº 260 de fecha 12 de marzo de 2020 y sus modificatorios. </a:t>
                      </a:r>
                      <a:endParaRPr lang="es-AR" sz="1400" b="0" i="0" u="none" strike="noStrike" cap="none" noProof="0" dirty="0">
                        <a:solidFill>
                          <a:srgbClr val="98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g15b5781c9b3_1_11"/>
          <p:cNvGraphicFramePr/>
          <p:nvPr>
            <p:extLst>
              <p:ext uri="{D42A27DB-BD31-4B8C-83A1-F6EECF244321}">
                <p14:modId xmlns:p14="http://schemas.microsoft.com/office/powerpoint/2010/main" val="1917533772"/>
              </p:ext>
            </p:extLst>
          </p:nvPr>
        </p:nvGraphicFramePr>
        <p:xfrm>
          <a:off x="99390" y="208723"/>
          <a:ext cx="12092609" cy="5864086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1027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2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  N°1541/2020-MS “Grupos de Riesgo Covid-19” </a:t>
                      </a:r>
                      <a:endParaRPr lang="es-AR" sz="20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b="1" i="0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00">
                <a:tc rowSpan="2">
                  <a:txBody>
                    <a:bodyPr/>
                    <a:lstStyle/>
                    <a:p>
                      <a:pPr marL="457200" lvl="0" indent="0" algn="just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lang="es-AR" sz="1300" noProof="0" dirty="0">
                        <a:solidFill>
                          <a:srgbClr val="111111"/>
                        </a:solidFill>
                        <a:highlight>
                          <a:srgbClr val="F9F9F9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s-AR" noProof="0" dirty="0" smtClean="0">
                        <a:solidFill>
                          <a:srgbClr val="98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600" noProof="0" dirty="0" smtClean="0">
                          <a:solidFill>
                            <a:srgbClr val="980000"/>
                          </a:solidFill>
                          <a:highlight>
                            <a:srgbClr val="F9F9F9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Los grupos de riesgo habían sido definidos para el regreso al empleo, pero quedó sin efecto desde la  Resol. 58/22 de Sec. Empleo Público de la JGM.</a:t>
                      </a:r>
                      <a:endParaRPr lang="es-AR" sz="1600" noProof="0" dirty="0">
                        <a:solidFill>
                          <a:srgbClr val="980000"/>
                        </a:solidFill>
                        <a:highlight>
                          <a:srgbClr val="F9F9F9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28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9" name="Google Shape;129;g15b5781c9b3_1_11"/>
          <p:cNvSpPr txBox="1">
            <a:spLocks noGrp="1"/>
          </p:cNvSpPr>
          <p:nvPr>
            <p:ph type="body" idx="2"/>
          </p:nvPr>
        </p:nvSpPr>
        <p:spPr>
          <a:xfrm>
            <a:off x="99391" y="1167750"/>
            <a:ext cx="5558093" cy="47611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600" dirty="0" smtClean="0">
                <a:latin typeface="Encode Sans" panose="020B0604020202020204" charset="0"/>
                <a:ea typeface="Encode Sans"/>
                <a:cs typeface="Encode Sans"/>
                <a:sym typeface="Encode Sans"/>
              </a:rPr>
              <a:t>I.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"/>
                <a:cs typeface="Encode Sans"/>
                <a:sym typeface="Encode Sans"/>
              </a:rPr>
              <a:t> 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Personas con enfermedades respiratorias crónicas: hernia diafragmática, enfermedad pulmonar obstructiva crónica [EPOC], enfisema congénito, displasia broncopulmonar, </a:t>
            </a:r>
            <a:r>
              <a:rPr lang="es-AR" sz="1600" dirty="0" err="1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traqueostomizados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 crónicos, bronquiectasias, fibrosis quística y asma moderado o severo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"/>
                <a:cs typeface="Encode Sans"/>
                <a:sym typeface="Encode Sans"/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II. Personas con enfermedades cardíacas: insuficiencia cardíaca, enfermedad coronaria, reemplazo valvular, </a:t>
            </a:r>
            <a:r>
              <a:rPr lang="es-AR" sz="1600" dirty="0" err="1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valvulopatías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 y cardiopatías congénitas.</a:t>
            </a: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III. Personas diabéticas.</a:t>
            </a: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IV. Personas con insuficiencia renal crónica en diálisis o con expectativas de ingresar a diálisis en los siguientes seis meses.</a:t>
            </a: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V. Personas con Inmunodeficiencias:</a:t>
            </a: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"/>
                <a:cs typeface="Encode Sans"/>
                <a:sym typeface="Encode Sans"/>
              </a:rPr>
              <a:t>• 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Congénita, </a:t>
            </a:r>
            <a:r>
              <a:rPr lang="es-AR" sz="1600" dirty="0" err="1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asplenia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 funcional o anatómica (incluida anemia </a:t>
            </a:r>
            <a:r>
              <a:rPr lang="es-AR" sz="1600" dirty="0" err="1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drepanocítica</a:t>
            </a:r>
            <a:r>
              <a:rPr lang="es-AR" sz="1600" dirty="0" smtClean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) y desnutrición grave.</a:t>
            </a:r>
            <a:endParaRPr lang="es-AR" sz="1600" dirty="0">
              <a:solidFill>
                <a:srgbClr val="111111"/>
              </a:solidFill>
              <a:latin typeface="Encode Sans" panose="020B0604020202020204" charset="0"/>
              <a:ea typeface="Encode Sans Condensed"/>
              <a:cs typeface="Encode Sans Condensed"/>
              <a:sym typeface="Encode Sans"/>
            </a:endParaRPr>
          </a:p>
        </p:txBody>
      </p:sp>
      <p:sp>
        <p:nvSpPr>
          <p:cNvPr id="130" name="Google Shape;130;g15b5781c9b3_1_11"/>
          <p:cNvSpPr txBox="1">
            <a:spLocks noGrp="1"/>
          </p:cNvSpPr>
          <p:nvPr>
            <p:ph type="body" idx="4"/>
          </p:nvPr>
        </p:nvSpPr>
        <p:spPr>
          <a:xfrm>
            <a:off x="5575774" y="1167749"/>
            <a:ext cx="4761033" cy="49050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300" dirty="0" smtClean="0">
                <a:solidFill>
                  <a:srgbClr val="111111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VIH dependiendo del status (&lt; de 350 CD4 o con carga viral detectable).</a:t>
            </a:r>
          </a:p>
          <a:p>
            <a:pPr mar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• Personas con medicación inmunosupresora o corticoides en altas dosis (mayor a 2 mg/kg/día de </a:t>
            </a:r>
            <a:r>
              <a:rPr lang="es-AR" sz="1600" dirty="0" err="1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metilprednisona</a:t>
            </a: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 o más de 20 mg/día o su equivalente por más de 14 días)</a:t>
            </a:r>
          </a:p>
          <a:p>
            <a:pPr mar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VI. Pacientes oncológicos y trasplantados:•</a:t>
            </a: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 con enfermedad </a:t>
            </a:r>
            <a:r>
              <a:rPr lang="es-AR" sz="1600" dirty="0" err="1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oncohematológica</a:t>
            </a: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 hasta seis meses posteriores a la remisión completa.</a:t>
            </a: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• con tumor de órgano sólido en tratamiento.</a:t>
            </a: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• trasplantados de órganos sólidos o de precursores hematopoyéticos.</a:t>
            </a:r>
          </a:p>
          <a:p>
            <a:pPr mar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VII. Personas con certificado único de discapacidad.</a:t>
            </a:r>
          </a:p>
          <a:p>
            <a:pPr marL="0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AR" sz="1600" dirty="0">
                <a:solidFill>
                  <a:srgbClr val="111111"/>
                </a:solidFill>
                <a:latin typeface="Encode Sans" panose="020B0604020202020204" charset="0"/>
                <a:ea typeface="Encode Sans Condensed"/>
                <a:cs typeface="Encode Sans Condensed"/>
                <a:sym typeface="Encode Sans"/>
              </a:rPr>
              <a:t>VIII. Personas con obesidad.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4800" y="2266544"/>
            <a:ext cx="4139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48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Condensed"/>
                <a:ea typeface="Encode Sans Condensed"/>
                <a:cs typeface="Encode Sans Condensed"/>
                <a:sym typeface="Arial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39758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95130" y="703385"/>
            <a:ext cx="106529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N°680/20-MS (30/3/20): “Notificación obligatoria de COVID-19”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</a:t>
            </a: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N°696/20 - MS (31/3/2020): “Receta de emergencia COVID-19</a:t>
            </a:r>
            <a:r>
              <a:rPr lang="es-AR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”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Decisión </a:t>
            </a: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Administrativa </a:t>
            </a:r>
            <a:r>
              <a:rPr lang="es-AR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1198/2021 (10/12/21) </a:t>
            </a: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: “Pase Sanitario y app Cuidar” </a:t>
            </a:r>
            <a:endParaRPr lang="es-AR" sz="2000" b="1" dirty="0" smtClean="0">
              <a:solidFill>
                <a:srgbClr val="1E4E7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N°2948/21-MS </a:t>
            </a:r>
            <a:r>
              <a:rPr lang="es-AR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(10/11/21): “Esquema </a:t>
            </a: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de vacunación obligatoria para extranjeros” </a:t>
            </a:r>
            <a:endParaRPr lang="es-AR" sz="2000" b="1" dirty="0" smtClean="0">
              <a:solidFill>
                <a:srgbClr val="1E4E7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N°28/22-MS (10/1/22): “Test Detección de SARS-COV-2 (COVID-19) - Procedimiento” </a:t>
            </a:r>
            <a:endParaRPr lang="es-AR" sz="2000" b="1" dirty="0" smtClean="0">
              <a:solidFill>
                <a:srgbClr val="1E4E7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</a:t>
            </a:r>
            <a:r>
              <a:rPr lang="es-AR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N°705/22-MS (01/04/22): </a:t>
            </a:r>
            <a:r>
              <a:rPr lang="es-AR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“Recomendaciones de cuidado generales para la prevención de Covid-19 y otras enfermedades respiratorias agudas” </a:t>
            </a:r>
            <a:endParaRPr lang="es-AR" sz="2000" b="1" dirty="0" smtClean="0">
              <a:solidFill>
                <a:srgbClr val="1E4E7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Resolución </a:t>
            </a:r>
            <a:r>
              <a:rPr lang="es-ES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N°1541/2020 –MS (25/09/20</a:t>
            </a:r>
            <a:r>
              <a:rPr lang="es-ES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)</a:t>
            </a:r>
            <a:r>
              <a:rPr lang="es-ES" sz="2000" b="1" dirty="0" smtClean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: </a:t>
            </a:r>
            <a:r>
              <a:rPr lang="es-ES" sz="2000" b="1" dirty="0">
                <a:solidFill>
                  <a:srgbClr val="1E4E79"/>
                </a:solidFill>
                <a:latin typeface="Encode Sans"/>
                <a:ea typeface="Encode Sans"/>
                <a:cs typeface="Encode Sans"/>
                <a:sym typeface="Encode Sans"/>
              </a:rPr>
              <a:t>“Grupos de Riesgo Covid-19” </a:t>
            </a:r>
            <a:endParaRPr lang="es-AR" sz="2000" b="1" dirty="0" smtClean="0">
              <a:solidFill>
                <a:srgbClr val="1E4E7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s-AR" sz="2000" b="1" dirty="0">
              <a:solidFill>
                <a:srgbClr val="1E4E7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08234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2"/>
          <p:cNvGraphicFramePr/>
          <p:nvPr>
            <p:extLst>
              <p:ext uri="{D42A27DB-BD31-4B8C-83A1-F6EECF244321}">
                <p14:modId xmlns:p14="http://schemas.microsoft.com/office/powerpoint/2010/main" val="519604074"/>
              </p:ext>
            </p:extLst>
          </p:nvPr>
        </p:nvGraphicFramePr>
        <p:xfrm>
          <a:off x="184642" y="76290"/>
          <a:ext cx="11864175" cy="5791110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1003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0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N°680/20-MS (30/3/20): </a:t>
                      </a:r>
                      <a:r>
                        <a:rPr lang="es-AR" sz="2000" b="0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“Notificación obligatoria de COVID-19” (1)</a:t>
                      </a:r>
                      <a:endParaRPr lang="es-AR" sz="2000" b="0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b="1" u="none" strike="noStrike" cap="none" noProof="0" dirty="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50">
                <a:tc rowSpan="2"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Incorporación de la enfermedad COVID-19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en todas sus etapas al régimen legal de las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enfermedades de notificación obligatoria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(art 1°)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Aplicación de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estrategias de vigilancia clínica y de laboratorio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bajo notificación individual con periodicidad inmediata con la  ficha de investigación que disponga el SNVS en su plataforma informática (art 2°).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980000"/>
                          </a:solidFill>
                          <a:highlight>
                            <a:schemeClr val="lt1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 reemplaza modalidad de notificación en virtud del  proyecto de resolución en trámite por el cual se actualiza la nómina de enfermedades virales respiratorias entre las que se incluye COVID-19.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85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525">
                <a:tc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Sujetos obligados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notificar COVID-19: a. Médicos que asisten pacientes en establecimientos de salud de gestión pública o privada; b. Profesionales de laboratorios de gestión pública o privada; c. Autoridades de los laboratorios y establecimientos de salud pública o privada; d. Autoridades sanitarias provinciales y municipales; y epidemiólogos que, en asistencia (...) realicen tareas de investigación epidemiológica en relación a los casos de COVID-19 (art 3°) 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Obligación solidaria de notificar los casos de COVID-19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evolución e investigación epidemiológica, entre todos los sujetos obligados y obligación de remitir las notificaciones al (SNVS) en las formas y tiempos establecidos. (Art 4°) Notificaciones obligatorias por casos de COVID-19: a través de la plataforma informática del SISTEMA NACIONAL DE VIGILANCIA DE LA SALUD (SNVS)  (art 5°)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g15a77f4ed4e_0_12"/>
          <p:cNvGraphicFramePr/>
          <p:nvPr>
            <p:extLst>
              <p:ext uri="{D42A27DB-BD31-4B8C-83A1-F6EECF244321}">
                <p14:modId xmlns:p14="http://schemas.microsoft.com/office/powerpoint/2010/main" val="1030084263"/>
              </p:ext>
            </p:extLst>
          </p:nvPr>
        </p:nvGraphicFramePr>
        <p:xfrm>
          <a:off x="97165" y="126473"/>
          <a:ext cx="11869111" cy="5985026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996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N°680/20-MS (30/3/20): </a:t>
                      </a:r>
                      <a:r>
                        <a:rPr lang="es-AR" sz="2000" b="0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“Notificación obligatoria de COVID-19” (2)</a:t>
                      </a:r>
                      <a:endParaRPr lang="es-AR" sz="16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1400" u="none" strike="noStrike" cap="none" noProof="0" dirty="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627">
                <a:tc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11111"/>
                        </a:buClr>
                        <a:buSzPts val="1250"/>
                        <a:buFont typeface="Roboto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Aprobación de “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Guía para la vigilancia epidemiológica de COVID-19”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(art. 6°) e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“Instructivo para la notificación de COVID-19 en el SNVS”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(art. 7°).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11111"/>
                        </a:buClr>
                        <a:buSzPts val="1250"/>
                        <a:buFont typeface="Roboto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DIRECCIÓN NACIONAL DE EPIDEMIOLOGÍA: Facultada para realizar la actualización periódica de documentos técnicos que deberán publicarse en el sitio web del Ministerio (...) y modificar las estrategias de vigilancia epidemiológica cuando la evolución lo requiera (art 8°).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11111"/>
                        </a:buClr>
                        <a:buSzPts val="1250"/>
                        <a:buFont typeface="Roboto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Todos los sujetos obligados de notificar casos COVID-19, (…) deberán hacerlo de  conformidad con la GUÍA y el INSTRUCTIVO, y las actualizaciones periódicas que se publiquen en el sitio web del  Ministerio (art 9°).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980000"/>
                          </a:solidFill>
                          <a:highlight>
                            <a:schemeClr val="lt1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Se reemplaza modalidad de notificación en virtud del  proyecto de resolución en trámite por el cual se actualiza la nómina de enfermedades virales respiratorias entre las que se incluye COVID-19.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627">
                <a:tc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111111"/>
                        </a:buClr>
                        <a:buSzPts val="1250"/>
                        <a:buFont typeface="Roboto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“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Caso sospechoso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”: los profesionales de la salud, (...)</a:t>
                      </a:r>
                      <a:r>
                        <a:rPr lang="es-AR" sz="1900" b="0" i="0" u="none" strike="noStrike" cap="none" baseline="0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y autoridades sanitarias deberán remitirse al sitio web de este Ministerio a los efectos de su definición y actualización, así como  las recomendaciones para los equipos de salud (art 10°).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111111"/>
                        </a:buClr>
                        <a:buSzPts val="1250"/>
                        <a:buFont typeface="Roboto"/>
                        <a:buChar char="●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Plazos para efectuar notificaciones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por sujetos obligados. Tendrán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cinco (5) días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para efectuar, completar, actualizar o adecuar las notificaciones por COVID-19 (art 12). 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111111"/>
                        </a:buClr>
                        <a:buSzPts val="1250"/>
                        <a:buFont typeface="Roboto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Solicitud a las autoridades sanitarias jurisdiccionales de</a:t>
                      </a:r>
                      <a:r>
                        <a:rPr lang="es-AR" sz="1900" b="0" i="0" u="none" strike="noStrike" cap="none" baseline="0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tomar las medidas pertinentes para garantizar el cumplimiento efectivo de las notificaciones obligatorias (art 13).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g15b09ae67bb_0_8"/>
          <p:cNvGraphicFramePr/>
          <p:nvPr>
            <p:extLst>
              <p:ext uri="{D42A27DB-BD31-4B8C-83A1-F6EECF244321}">
                <p14:modId xmlns:p14="http://schemas.microsoft.com/office/powerpoint/2010/main" val="3432735180"/>
              </p:ext>
            </p:extLst>
          </p:nvPr>
        </p:nvGraphicFramePr>
        <p:xfrm>
          <a:off x="87549" y="97278"/>
          <a:ext cx="12005187" cy="6037518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1001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4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N°6</a:t>
                      </a: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96</a:t>
                      </a: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/20 - MS </a:t>
                      </a:r>
                      <a:r>
                        <a:rPr lang="es-AR" sz="200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(31/3/2020): </a:t>
                      </a: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“Receta de emergencia COVID-19”</a:t>
                      </a:r>
                      <a:endParaRPr lang="es-AR" sz="2000" b="1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b="1" u="none" strike="noStrike" cap="none" noProof="0" dirty="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394">
                <a:tc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Autorización excepcional de  prescripción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medicamentos para pacientes con tratamiento oncológicos o pacientes con tratamiento de enfermedades crónicas no transmisibles (ECNT), y cualquier otro medicamento que se utilicen bajo receta, excluidos los estupefacientes,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en formato de mensaje de texto o mensajes a través de aplicaciones de mensajería vía web, mail o fax, mientras se mantenga la cuarentena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.  (art 1° y 2°)   </a:t>
                      </a:r>
                    </a:p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Condiciones para la prescripción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“RECETA DE EMERGENCIA COVID-19”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mientras dure ASPO (art 3°-4°). Selección de la farmacia por cercanía del paciente en que se encuentre cursando la cuarentena. (art 5°)  Habilitación de un “Libro prescriptor bajo COVID-19” por prescriptores. (art 6°). 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b="0" u="none" strike="noStrike" cap="none" noProof="0" dirty="0" smtClean="0">
                          <a:solidFill>
                            <a:srgbClr val="980000"/>
                          </a:solidFill>
                          <a:highlight>
                            <a:schemeClr val="lt1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Dejar sin efecto, porque no hay más cuarentena ni ASPO.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b="0" u="none" strike="noStrike" cap="none" noProof="0" dirty="0" smtClean="0">
                          <a:solidFill>
                            <a:srgbClr val="980000"/>
                          </a:solidFill>
                          <a:highlight>
                            <a:schemeClr val="lt1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b="0" u="none" strike="noStrike" cap="none" noProof="0" dirty="0" smtClean="0">
                          <a:solidFill>
                            <a:srgbClr val="980000"/>
                          </a:solidFill>
                          <a:highlight>
                            <a:schemeClr val="lt1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Caducó el período “excepcional”</a:t>
                      </a:r>
                      <a:r>
                        <a:rPr lang="es-AR" sz="1900" noProof="0" dirty="0" smtClean="0">
                          <a:solidFill>
                            <a:srgbClr val="980000"/>
                          </a:solidFill>
                          <a:highlight>
                            <a:schemeClr val="lt1"/>
                          </a:highlight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 para el cual se dictó la norma.</a:t>
                      </a:r>
                      <a:endParaRPr lang="es-AR" sz="1900" b="0" u="none" strike="noStrike" cap="none" noProof="0" dirty="0">
                        <a:solidFill>
                          <a:srgbClr val="98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604">
                <a:tc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Facultades de fiscalización de la DIRECCIÓN NACIONAL DE HABILITACIÓN, FISCALIZACIÓN Y SANIDAD DE FRONTERAS: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procedimientos de fiscalización y control de lo establecido durante o después de la vigencia del ASPO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(...). Los prescriptores y dispensadores deberán conservar los documentos impresos, los libros que se solicitan y los registros informáticos correspondientes.  (art 7°)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980000"/>
                        </a:solidFill>
                        <a:highlight>
                          <a:schemeClr val="lt1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68">
                <a:tc>
                  <a:txBody>
                    <a:bodyPr/>
                    <a:lstStyle/>
                    <a:p>
                      <a:pPr marL="174625" marR="0" lvl="0" indent="-17462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Validez por hasta NOVENTA (90) días desde la fecha de su prescripción (art 8°)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980000"/>
                        </a:solidFill>
                        <a:highlight>
                          <a:schemeClr val="lt1"/>
                        </a:highlight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8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g15a77f4ed4e_0_4"/>
          <p:cNvGraphicFramePr/>
          <p:nvPr>
            <p:extLst>
              <p:ext uri="{D42A27DB-BD31-4B8C-83A1-F6EECF244321}">
                <p14:modId xmlns:p14="http://schemas.microsoft.com/office/powerpoint/2010/main" val="2243133121"/>
              </p:ext>
            </p:extLst>
          </p:nvPr>
        </p:nvGraphicFramePr>
        <p:xfrm>
          <a:off x="165370" y="116732"/>
          <a:ext cx="11863991" cy="5828345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890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Decisión Administrativa 1198/2021 : “Pase Sanitario y app Cuidar” </a:t>
                      </a:r>
                      <a:endParaRPr lang="es-AR" sz="20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1400" u="none" strike="noStrike" cap="none" noProof="0" dirty="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75">
                <a:tc rowSpan="2">
                  <a:txBody>
                    <a:bodyPr/>
                    <a:lstStyle/>
                    <a:p>
                      <a:pPr marL="174625" lvl="0" indent="-174625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400"/>
                        <a:buFont typeface="Encode Sans"/>
                        <a:buChar char="●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Toda persona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que haya cumplido los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trece (13)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años de edad y que asista a las actividades de mayor riesgo epidemiológico y sanitario,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deberá acreditar que posee un esquema de vacunación completo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aplicado al menos catorce (14) días antes la actividad o evento, exhibiéndolo cuando sea requerido y al momento de acceder al evento o actividad  (art 1°).</a:t>
                      </a:r>
                    </a:p>
                    <a:p>
                      <a:pPr marL="45720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Forma de acreditación: a través de la aplicación “Cuidar” (art. 2°)</a:t>
                      </a:r>
                    </a:p>
                    <a:p>
                      <a:pPr marL="457200" marR="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Personas sin acceso a la aplicación: podrán solicitar el certificado de vacunación en soporte papel y/o digital, en el cual consten las dosis aplicadas y notificadas (art. 3°).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C00000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Dejar sin efecto en función de los avances alcanzados con el Plan estratégico de vacunación y la situación epidemiológica nacional y mundial.</a:t>
                      </a:r>
                      <a:endParaRPr lang="es-AR" noProof="0" dirty="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31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300">
                <a:tc>
                  <a:txBody>
                    <a:bodyPr/>
                    <a:lstStyle/>
                    <a:p>
                      <a:pPr marL="457200" marR="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Las autoridades (nación, ciudad, municipal) dispondrán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los procedimientos de fiscalización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correspondientes (Art. 6°)</a:t>
                      </a:r>
                    </a:p>
                    <a:p>
                      <a:pPr marL="45720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Las autoridades de las jurisdicciones y organismos del Sector Público Nacional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podrán incorporar actividades adicionales a las dispuestas basadas en la situación epidemiológica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el plan de vacunación local y los avances en las coberturas de vacunación contra la COVID-19 (Art. 7°)</a:t>
                      </a:r>
                    </a:p>
                    <a:p>
                      <a:pPr marL="457200" lvl="0" indent="-3175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Infracción a lo establecido en la presente medida y sus consecuencias legales (Art. 8°)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C00000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Dejar sin efecto considerando la  </a:t>
                      </a:r>
                      <a:r>
                        <a:rPr lang="es-AR" sz="1900" b="0" i="0" u="none" strike="noStrike" cap="none" noProof="0" dirty="0" err="1" smtClean="0">
                          <a:solidFill>
                            <a:srgbClr val="C00000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C00000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situación epidemiológica, sanitaria y los avances de la campaña de vacunación.</a:t>
                      </a:r>
                      <a:endParaRPr lang="es-AR" sz="1900" b="0" i="0" u="none" strike="noStrike" cap="none" noProof="0" dirty="0">
                        <a:solidFill>
                          <a:srgbClr val="C00000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g15a77f4ed4e_0_8"/>
          <p:cNvGraphicFramePr/>
          <p:nvPr>
            <p:extLst>
              <p:ext uri="{D42A27DB-BD31-4B8C-83A1-F6EECF244321}">
                <p14:modId xmlns:p14="http://schemas.microsoft.com/office/powerpoint/2010/main" val="3080867540"/>
              </p:ext>
            </p:extLst>
          </p:nvPr>
        </p:nvGraphicFramePr>
        <p:xfrm>
          <a:off x="117987" y="117987"/>
          <a:ext cx="11916697" cy="5705651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1015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N°2948/21-MS “Esquema de vacunación obligatoria para extranjeros” (1)</a:t>
                      </a:r>
                      <a:endParaRPr lang="es-AR" sz="2000" b="1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s-AR" sz="2000" b="1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4224">
                <a:tc>
                  <a:txBody>
                    <a:bodyPr/>
                    <a:lstStyle/>
                    <a:p>
                      <a:pPr marL="179388" marR="0" lvl="0" indent="-179388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111"/>
                        </a:buClr>
                        <a:buSzPts val="1200"/>
                        <a:buFont typeface="Encode Sans"/>
                        <a:buChar char="●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Condiciones para que los extranjeros no residentes no vacunados, puedan acceder a la excepción del requisito de vacunación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para ingresar al país, que desde el Consulado de la República se verifique que su viaje a la República Argentina encuadra en alguno de los supuestos enunciados (</a:t>
                      </a:r>
                      <a:r>
                        <a:rPr lang="es-AR" sz="1900" b="0" i="0" u="none" strike="noStrike" cap="none" noProof="0" dirty="0" err="1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cfr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nota al pie), y se emita una certificación consular remota (art. 1°)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Dejar sin efecto en función de los avances alcanzados con el Plan estratégico de vacunación y la situación epidemiológica nacional y mundial.</a:t>
                      </a:r>
                    </a:p>
                  </a:txBody>
                  <a:tcPr marL="36000" marR="36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461">
                <a:tc>
                  <a:txBody>
                    <a:bodyPr/>
                    <a:lstStyle/>
                    <a:p>
                      <a:pPr marL="179388" marR="0" lvl="0" indent="-179388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Encode Sans"/>
                        <a:buChar char="●"/>
                      </a:pP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Extranjeros no residentes no vacunados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para acceder a la excepción del cumplimiento del esquema de vacunación, cuando integren los equipos deportivos oficiales (…)</a:t>
                      </a:r>
                      <a:r>
                        <a:rPr lang="es-AR" sz="1900" b="0" i="0" u="none" strike="noStrike" cap="none" baseline="0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deberán contar con una certificación de su entidad deportiva que acredite que viajan con motivos deportivos a fin de eximirse del requisito de cuarentena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. Esta excepción podrá también reconocerse a los argentinos mayores no vacunados en las mismas condiciones y con los mismos requisitos (art. 2°).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6528">
                <a:tc>
                  <a:txBody>
                    <a:bodyPr/>
                    <a:lstStyle/>
                    <a:p>
                      <a:pPr marL="179388" marR="0" lvl="0" indent="-179388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111"/>
                        </a:buClr>
                        <a:buSzPts val="12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 documentación que acredite las condiciones referidas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deberá ser portada por la persona que ingresa, durante 14 días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desde su ingreso, para ser aportada a las autoridades nacionales, provinciales o municipales competentes, cuando les sea requerida para los fines establecidos por la presente resolución (art. 3°).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g15a77f4f195_5_7"/>
          <p:cNvGraphicFramePr/>
          <p:nvPr>
            <p:extLst>
              <p:ext uri="{D42A27DB-BD31-4B8C-83A1-F6EECF244321}">
                <p14:modId xmlns:p14="http://schemas.microsoft.com/office/powerpoint/2010/main" val="3776160036"/>
              </p:ext>
            </p:extLst>
          </p:nvPr>
        </p:nvGraphicFramePr>
        <p:xfrm>
          <a:off x="265472" y="221868"/>
          <a:ext cx="11566330" cy="5745012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958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4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N°2948/21-MS “Esquema de vacunación obligatoria para extranjeros” (2)</a:t>
                      </a:r>
                      <a:endParaRPr lang="es-AR" sz="20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b="1" i="0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68">
                <a:tc rowSpan="2">
                  <a:txBody>
                    <a:bodyPr/>
                    <a:lstStyle/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11111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Los diplomáticos acreditados ante el Estado Argentino,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para acceder a la excepción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la exigencia de vacunación (…) podrán tramitar ante el MRECIC  por única vez, una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certificación consular respecto de que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como titulares de dicha acreditación,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están exceptuados de la restricción de ingreso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al país (art 4°).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11111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Cuando en las solicitudes de excepción se invoquen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motivos de salud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, se dará inmediata intervención al MINISTERIO DE SALUD para la evaluación de los antecedentes por parte de sus áreas competentes. (Art. 5°)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11111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Las consultas o solicitudes que eventualmente se efectúen, con carácter general o particular por la especificidad de la temática, deberán detallar la situación migratoria de la o las persona/s que motivan el requerimiento, así como cualquier otra circunstancia excepcional de las que surjan responsabilidades específicas asumidas por el Estado, derivados de esa condición para sus titulares. (Art 6°)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AR" sz="1800" b="0" i="0" u="none" strike="noStrike" cap="none" noProof="0" dirty="0" smtClean="0">
                          <a:solidFill>
                            <a:srgbClr val="98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Dejar sin efecto por los avances alcanzados con el Plan estratégico de vacunación contra la COVID-19 y la alta inmunidad con que cuenta la población en Argentina.</a:t>
                      </a:r>
                      <a:endParaRPr lang="es-AR" sz="1800" b="0" i="0" u="none" strike="noStrike" cap="none" noProof="0" dirty="0">
                        <a:solidFill>
                          <a:srgbClr val="980000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7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g15a77f4f195_5_13"/>
          <p:cNvGraphicFramePr/>
          <p:nvPr>
            <p:extLst>
              <p:ext uri="{D42A27DB-BD31-4B8C-83A1-F6EECF244321}">
                <p14:modId xmlns:p14="http://schemas.microsoft.com/office/powerpoint/2010/main" val="2783788215"/>
              </p:ext>
            </p:extLst>
          </p:nvPr>
        </p:nvGraphicFramePr>
        <p:xfrm>
          <a:off x="279920" y="315628"/>
          <a:ext cx="11746427" cy="5502200"/>
        </p:xfrm>
        <a:graphic>
          <a:graphicData uri="http://schemas.openxmlformats.org/drawingml/2006/table">
            <a:tbl>
              <a:tblPr>
                <a:noFill/>
                <a:tableStyleId>{319D1CFF-D547-4046-A9AA-4DF409FCC3A5}</a:tableStyleId>
              </a:tblPr>
              <a:tblGrid>
                <a:gridCol w="1003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AR" sz="2000" b="1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Resolución N°28/22-MS (10/1/22): “Test Detección de SARS-COV-2 (COVID-19) - Procedimiento” (1)</a:t>
                      </a:r>
                      <a:endParaRPr lang="es-AR" sz="2000" b="1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2000" b="1" i="0" u="none" strike="noStrike" cap="none" noProof="0" dirty="0" smtClean="0">
                          <a:solidFill>
                            <a:srgbClr val="1E4E79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Propuesta</a:t>
                      </a:r>
                      <a:endParaRPr lang="es-AR" sz="2000" b="1" i="0" u="none" strike="noStrike" cap="none" noProof="0" dirty="0">
                        <a:solidFill>
                          <a:srgbClr val="1E4E79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750">
                <a:tc>
                  <a:txBody>
                    <a:bodyPr/>
                    <a:lstStyle/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Aprobación del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procedimiento para el reporte del uso y la notificación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del resultado de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los test individuales de autoevaluación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para la detección de SARS-COV-2 (art. 1°).</a:t>
                      </a:r>
                    </a:p>
                    <a:p>
                      <a:pPr marL="179388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Aprobación de las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CONDICIONES DE EMPAQUE Y PRODUCTO 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(art. 2°)</a:t>
                      </a:r>
                    </a:p>
                    <a:p>
                      <a:pPr marL="179388" marR="0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Las jurisdicciones, en acuerdo con MSAL, podrán considerar casos confirmados de COVID-19  a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aquéllos cuyo test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autoevaluación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resultare positivo</a:t>
                      </a:r>
                      <a:r>
                        <a:rPr lang="es-AR" sz="1900" b="1" i="0" u="none" strike="noStrike" cap="none" baseline="0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(art. 3°).</a:t>
                      </a:r>
                    </a:p>
                    <a:p>
                      <a:pPr marL="179388" marR="0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La totalidad de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los resultados de los test de autoevaluación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deberán ser </a:t>
                      </a:r>
                      <a:r>
                        <a:rPr lang="es-AR" sz="1900" b="1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notificados al SNVS, </a:t>
                      </a: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 acuerdo al PROCEDIMIENTO PARA EL REPORTE DEL USO Y LA NOTIFICACIÓN DEL RESULTADO DE LOS TEST INDIVIDUALES DE AUTOEVALUACIÓN PARA LA DETECCIÓN DE SARS-CoV-2 (COVID-19). (art. 4°)</a:t>
                      </a:r>
                    </a:p>
                    <a:p>
                      <a:pPr marL="179388" marR="0" lvl="0" indent="-179388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300"/>
                        <a:buFont typeface="Encode Sans"/>
                        <a:buChar char="●"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111111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Dispensa exclusiva en farmacias de  test de autoevaluación para la detección de SARS-CoV-2 (COVID-19) a individuos particulares; cuyo usuario del test deberá efectuar ante la misma farmacia el reporte del uso (art. 5°).</a:t>
                      </a: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AR" sz="1900" b="0" i="0" u="none" strike="noStrike" cap="none" noProof="0" dirty="0" smtClean="0">
                          <a:solidFill>
                            <a:srgbClr val="C00000"/>
                          </a:solidFill>
                          <a:latin typeface="Encode Sans Condensed"/>
                          <a:ea typeface="Encode Sans Condensed"/>
                          <a:cs typeface="Encode Sans Condensed"/>
                          <a:sym typeface="Encode Sans"/>
                        </a:rPr>
                        <a:t>Dejar  sin efecto porque la notificación de COVID-19  se debe atener a la nueva modalidad de notificación como enfermedad viral respiratoria.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s-AR" sz="1900" b="0" i="0" u="none" strike="noStrike" cap="none" noProof="0" dirty="0">
                        <a:solidFill>
                          <a:srgbClr val="111111"/>
                        </a:solidFill>
                        <a:latin typeface="Encode Sans Condensed"/>
                        <a:ea typeface="Encode Sans Condensed"/>
                        <a:cs typeface="Encode Sans Condensed"/>
                        <a:sym typeface="Encode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2872</Words>
  <Application>Microsoft Office PowerPoint</Application>
  <PresentationFormat>Panorámica</PresentationFormat>
  <Paragraphs>115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Calibri</vt:lpstr>
      <vt:lpstr>Encode Sans</vt:lpstr>
      <vt:lpstr>Montserrat</vt:lpstr>
      <vt:lpstr>Encode Sans Condensed</vt:lpstr>
      <vt:lpstr>Encode Sans ExtraBold</vt:lpstr>
      <vt:lpstr>Arial</vt:lpstr>
      <vt:lpstr>Roboto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</dc:creator>
  <cp:lastModifiedBy>Sonia Gabriela Tarragona</cp:lastModifiedBy>
  <cp:revision>21</cp:revision>
  <dcterms:created xsi:type="dcterms:W3CDTF">2019-06-06T18:50:30Z</dcterms:created>
  <dcterms:modified xsi:type="dcterms:W3CDTF">2022-10-04T10:35:27Z</dcterms:modified>
</cp:coreProperties>
</file>