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706" r:id="rId2"/>
  </p:sldMasterIdLst>
  <p:notesMasterIdLst>
    <p:notesMasterId r:id="rId19"/>
  </p:notesMasterIdLst>
  <p:sldIdLst>
    <p:sldId id="359" r:id="rId3"/>
    <p:sldId id="467" r:id="rId4"/>
    <p:sldId id="468" r:id="rId5"/>
    <p:sldId id="469" r:id="rId6"/>
    <p:sldId id="481" r:id="rId7"/>
    <p:sldId id="470" r:id="rId8"/>
    <p:sldId id="472" r:id="rId9"/>
    <p:sldId id="473" r:id="rId10"/>
    <p:sldId id="474" r:id="rId11"/>
    <p:sldId id="475" r:id="rId12"/>
    <p:sldId id="476" r:id="rId13"/>
    <p:sldId id="477" r:id="rId14"/>
    <p:sldId id="479" r:id="rId15"/>
    <p:sldId id="482" r:id="rId16"/>
    <p:sldId id="480" r:id="rId17"/>
    <p:sldId id="275" r:id="rId18"/>
  </p:sldIdLst>
  <p:sldSz cx="18288000" cy="10287000"/>
  <p:notesSz cx="6797675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ncode Sans" panose="020B0604020202020204" charset="0"/>
      <p:regular r:id="rId24"/>
      <p:bold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20">
          <p15:clr>
            <a:srgbClr val="9AA0A6"/>
          </p15:clr>
        </p15:guide>
        <p15:guide id="2" orient="horz" pos="622">
          <p15:clr>
            <a:srgbClr val="9AA0A6"/>
          </p15:clr>
        </p15:guide>
        <p15:guide id="3" orient="horz" pos="3024">
          <p15:clr>
            <a:srgbClr val="9AA0A6"/>
          </p15:clr>
        </p15:guide>
        <p15:guide id="4" pos="9109">
          <p15:clr>
            <a:srgbClr val="9AA0A6"/>
          </p15:clr>
        </p15:guide>
        <p15:guide id="5" pos="7056">
          <p15:clr>
            <a:srgbClr val="9AA0A6"/>
          </p15:clr>
        </p15:guide>
        <p15:guide id="6" pos="2140">
          <p15:clr>
            <a:srgbClr val="9AA0A6"/>
          </p15:clr>
        </p15:guide>
        <p15:guide id="7" pos="1512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án José García Martinez" initials="SJ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9D9D9"/>
    <a:srgbClr val="C55A11"/>
    <a:srgbClr val="51545D"/>
    <a:srgbClr val="920031"/>
    <a:srgbClr val="C5E0B4"/>
    <a:srgbClr val="F8CBAD"/>
    <a:srgbClr val="FFF2CC"/>
    <a:srgbClr val="B4C7E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CFB22-6380-4A55-9B16-FDF4D4E27B87}" v="71" dt="2022-10-04T15:30:01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57" autoAdjust="0"/>
    <p:restoredTop sz="94884" autoAdjust="0"/>
  </p:normalViewPr>
  <p:slideViewPr>
    <p:cSldViewPr snapToGrid="0">
      <p:cViewPr varScale="1">
        <p:scale>
          <a:sx n="43" d="100"/>
          <a:sy n="43" d="100"/>
        </p:scale>
        <p:origin x="1044" y="56"/>
      </p:cViewPr>
      <p:guideLst>
        <p:guide orient="horz" pos="5920"/>
        <p:guide orient="horz" pos="622"/>
        <p:guide orient="horz" pos="3024"/>
        <p:guide pos="9109"/>
        <p:guide pos="7056"/>
        <p:guide pos="2140"/>
        <p:guide pos="1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AAD42-16B5-4318-89C6-4D7867A293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348BE61-F80D-4C64-AFF5-CA8B7A3231CB}">
      <dgm:prSet phldrT="[Texto]"/>
      <dgm:spPr/>
      <dgm:t>
        <a:bodyPr/>
        <a:lstStyle/>
        <a:p>
          <a:r>
            <a:rPr lang="es-MX" dirty="0"/>
            <a:t>  SI</a:t>
          </a:r>
          <a:endParaRPr lang="es-AR" dirty="0"/>
        </a:p>
      </dgm:t>
    </dgm:pt>
    <dgm:pt modelId="{03A949F4-16FF-4BE2-B554-EEE3514650B4}" type="parTrans" cxnId="{D82ED7CF-4DC2-4510-9325-904BEBEC2CCA}">
      <dgm:prSet/>
      <dgm:spPr/>
      <dgm:t>
        <a:bodyPr/>
        <a:lstStyle/>
        <a:p>
          <a:endParaRPr lang="es-AR"/>
        </a:p>
      </dgm:t>
    </dgm:pt>
    <dgm:pt modelId="{FA439D9B-146A-4370-AE7A-D47D70EDC48B}" type="sibTrans" cxnId="{D82ED7CF-4DC2-4510-9325-904BEBEC2CCA}">
      <dgm:prSet/>
      <dgm:spPr/>
      <dgm:t>
        <a:bodyPr/>
        <a:lstStyle/>
        <a:p>
          <a:endParaRPr lang="es-AR"/>
        </a:p>
      </dgm:t>
    </dgm:pt>
    <dgm:pt modelId="{1D469C4D-BC53-41CC-9584-A2B5693AC2DF}">
      <dgm:prSet phldrT="[Texto]"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existen acciones verificables y ejecutadas que demuestran el cumplimiento del criterio evaluado. </a:t>
          </a:r>
          <a:endParaRPr lang="es-AR" dirty="0"/>
        </a:p>
      </dgm:t>
    </dgm:pt>
    <dgm:pt modelId="{D33F3999-881F-478F-9304-66A4EBE64125}" type="parTrans" cxnId="{96652920-B5A0-4396-994A-A411024BC27B}">
      <dgm:prSet/>
      <dgm:spPr/>
      <dgm:t>
        <a:bodyPr/>
        <a:lstStyle/>
        <a:p>
          <a:endParaRPr lang="es-AR"/>
        </a:p>
      </dgm:t>
    </dgm:pt>
    <dgm:pt modelId="{C37FD96F-4BFA-452E-B35A-E12F018D827A}" type="sibTrans" cxnId="{96652920-B5A0-4396-994A-A411024BC27B}">
      <dgm:prSet/>
      <dgm:spPr/>
      <dgm:t>
        <a:bodyPr/>
        <a:lstStyle/>
        <a:p>
          <a:endParaRPr lang="es-AR"/>
        </a:p>
      </dgm:t>
    </dgm:pt>
    <dgm:pt modelId="{F8888549-7C57-4332-B838-1DC8AC5C9E46}">
      <dgm:prSet phldrT="[Texto]"/>
      <dgm:spPr/>
      <dgm:t>
        <a:bodyPr/>
        <a:lstStyle/>
        <a:p>
          <a:r>
            <a:rPr lang="es-MX" dirty="0"/>
            <a:t>  NO</a:t>
          </a:r>
          <a:endParaRPr lang="es-AR" dirty="0"/>
        </a:p>
      </dgm:t>
    </dgm:pt>
    <dgm:pt modelId="{A121D741-6D96-4D86-8F80-B0C3414717E3}" type="parTrans" cxnId="{B627FCC4-2E8E-4C22-A0AD-D9CB75185D76}">
      <dgm:prSet/>
      <dgm:spPr/>
      <dgm:t>
        <a:bodyPr/>
        <a:lstStyle/>
        <a:p>
          <a:endParaRPr lang="es-AR"/>
        </a:p>
      </dgm:t>
    </dgm:pt>
    <dgm:pt modelId="{F8957C1C-8BC6-411C-8EF1-C5003A60049A}" type="sibTrans" cxnId="{B627FCC4-2E8E-4C22-A0AD-D9CB75185D76}">
      <dgm:prSet/>
      <dgm:spPr/>
      <dgm:t>
        <a:bodyPr/>
        <a:lstStyle/>
        <a:p>
          <a:endParaRPr lang="es-AR"/>
        </a:p>
      </dgm:t>
    </dgm:pt>
    <dgm:pt modelId="{F135851F-C1E8-4B68-9847-66A60F901281}">
      <dgm:prSet phldrT="[Texto]"/>
      <dgm:spPr/>
      <dgm:t>
        <a:bodyPr/>
        <a:lstStyle/>
        <a:p>
          <a:pPr>
            <a:buClr>
              <a:schemeClr val="dk1"/>
            </a:buClr>
            <a:buSzPts val="1500"/>
            <a:buFont typeface="Arial"/>
            <a:buChar char="•"/>
          </a:pPr>
          <a:r>
            <a:rPr lang="es-MX" b="0" i="0" u="none" strike="noStrike" cap="none" dirty="0">
              <a:latin typeface="Calibri"/>
              <a:ea typeface="Calibri"/>
              <a:cs typeface="Calibri"/>
              <a:sym typeface="Calibri"/>
            </a:rPr>
            <a:t>no existe desarrollo del criterio a evaluar. </a:t>
          </a:r>
          <a:endParaRPr lang="es-AR" dirty="0"/>
        </a:p>
      </dgm:t>
    </dgm:pt>
    <dgm:pt modelId="{E4958ADE-87E9-4874-A751-24EA50299B3E}" type="parTrans" cxnId="{C3BA8FCB-DF25-47F5-ACE3-F397A15C15F8}">
      <dgm:prSet/>
      <dgm:spPr/>
      <dgm:t>
        <a:bodyPr/>
        <a:lstStyle/>
        <a:p>
          <a:endParaRPr lang="es-AR"/>
        </a:p>
      </dgm:t>
    </dgm:pt>
    <dgm:pt modelId="{E3272699-56BE-496B-BC2C-90B7BA40FBE4}" type="sibTrans" cxnId="{C3BA8FCB-DF25-47F5-ACE3-F397A15C15F8}">
      <dgm:prSet/>
      <dgm:spPr/>
      <dgm:t>
        <a:bodyPr/>
        <a:lstStyle/>
        <a:p>
          <a:endParaRPr lang="es-AR"/>
        </a:p>
      </dgm:t>
    </dgm:pt>
    <dgm:pt modelId="{8FB0741F-3AC2-4367-9CF5-E9CD3E63058E}">
      <dgm:prSet phldrT="[Texto]"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Aquellos casos en que el elemento evaluado exceda los términos de la de la institución de salud. </a:t>
          </a:r>
          <a:endParaRPr lang="es-AR" dirty="0"/>
        </a:p>
      </dgm:t>
    </dgm:pt>
    <dgm:pt modelId="{F3EAAD4A-FF0A-4F92-BE61-F83678F052C5}" type="parTrans" cxnId="{E828D006-CC8D-4950-ACB7-029718699FF1}">
      <dgm:prSet/>
      <dgm:spPr/>
      <dgm:t>
        <a:bodyPr/>
        <a:lstStyle/>
        <a:p>
          <a:endParaRPr lang="es-AR"/>
        </a:p>
      </dgm:t>
    </dgm:pt>
    <dgm:pt modelId="{37F38226-87FA-4D5C-9692-11E3F4E700A7}" type="sibTrans" cxnId="{E828D006-CC8D-4950-ACB7-029718699FF1}">
      <dgm:prSet/>
      <dgm:spPr/>
      <dgm:t>
        <a:bodyPr/>
        <a:lstStyle/>
        <a:p>
          <a:endParaRPr lang="es-AR"/>
        </a:p>
      </dgm:t>
    </dgm:pt>
    <dgm:pt modelId="{3113ED8C-E833-4615-9F14-0F3E66A4822E}">
      <dgm:prSet phldrT="[Texto]"/>
      <dgm:spPr/>
      <dgm:t>
        <a:bodyPr/>
        <a:lstStyle/>
        <a:p>
          <a:pPr>
            <a:buClr>
              <a:schemeClr val="dk1"/>
            </a:buClr>
            <a:buSzPts val="1500"/>
            <a:buFont typeface="Arial"/>
            <a:buChar char="•"/>
          </a:pPr>
          <a:r>
            <a:rPr lang="es-MX" dirty="0"/>
            <a:t>  Necesita Mejora (NM)</a:t>
          </a:r>
          <a:endParaRPr lang="es-AR" dirty="0"/>
        </a:p>
      </dgm:t>
    </dgm:pt>
    <dgm:pt modelId="{6777E568-2C94-4950-949A-70A6C399382E}" type="parTrans" cxnId="{EF14E58B-6BDE-4A11-8774-C20982CE4EEF}">
      <dgm:prSet/>
      <dgm:spPr/>
      <dgm:t>
        <a:bodyPr/>
        <a:lstStyle/>
        <a:p>
          <a:endParaRPr lang="es-AR"/>
        </a:p>
      </dgm:t>
    </dgm:pt>
    <dgm:pt modelId="{4B79DB5C-1641-41FF-9CD9-8E60F31419ED}" type="sibTrans" cxnId="{EF14E58B-6BDE-4A11-8774-C20982CE4EEF}">
      <dgm:prSet/>
      <dgm:spPr/>
      <dgm:t>
        <a:bodyPr/>
        <a:lstStyle/>
        <a:p>
          <a:endParaRPr lang="es-AR"/>
        </a:p>
      </dgm:t>
    </dgm:pt>
    <dgm:pt modelId="{C7654D1A-8CDB-4BB7-BD5C-CE4C2DC9E88E}">
      <dgm:prSet phldrT="[Texto]"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existen acciones verificables y ejecutadas que necesitan una actualización al momento de la evaluación o bien se cumplen parcialmente. </a:t>
          </a:r>
          <a:endParaRPr lang="es-AR" dirty="0"/>
        </a:p>
      </dgm:t>
    </dgm:pt>
    <dgm:pt modelId="{A71C77FF-7463-47C9-8FD5-12CAEC28676A}" type="parTrans" cxnId="{C51E2541-CD5B-471C-BA7F-B1066802BF18}">
      <dgm:prSet/>
      <dgm:spPr/>
      <dgm:t>
        <a:bodyPr/>
        <a:lstStyle/>
        <a:p>
          <a:endParaRPr lang="es-AR"/>
        </a:p>
      </dgm:t>
    </dgm:pt>
    <dgm:pt modelId="{5445C2A5-D3DA-41C3-8B80-338CDC474FF0}" type="sibTrans" cxnId="{C51E2541-CD5B-471C-BA7F-B1066802BF18}">
      <dgm:prSet/>
      <dgm:spPr/>
      <dgm:t>
        <a:bodyPr/>
        <a:lstStyle/>
        <a:p>
          <a:endParaRPr lang="es-AR"/>
        </a:p>
      </dgm:t>
    </dgm:pt>
    <dgm:pt modelId="{42BDCD13-C64C-47C6-94B2-090B034FF5C7}">
      <dgm:prSet phldrT="[Texto]"/>
      <dgm:spPr/>
      <dgm:t>
        <a:bodyPr/>
        <a:lstStyle/>
        <a:p>
          <a:pPr>
            <a:buClr>
              <a:schemeClr val="dk1"/>
            </a:buClr>
            <a:buSzPts val="1500"/>
            <a:buFont typeface="Arial"/>
            <a:buChar char="•"/>
          </a:pPr>
          <a:r>
            <a:rPr lang="es-MX" dirty="0"/>
            <a:t>  No Aplica (NA)</a:t>
          </a:r>
          <a:endParaRPr lang="es-AR" dirty="0"/>
        </a:p>
      </dgm:t>
    </dgm:pt>
    <dgm:pt modelId="{CEA6809F-6566-4014-8AC0-A4D7D6B6E66B}" type="parTrans" cxnId="{3A428577-739E-477F-86C5-9EFFB678E783}">
      <dgm:prSet/>
      <dgm:spPr/>
      <dgm:t>
        <a:bodyPr/>
        <a:lstStyle/>
        <a:p>
          <a:endParaRPr lang="es-AR"/>
        </a:p>
      </dgm:t>
    </dgm:pt>
    <dgm:pt modelId="{1B0B656B-5F43-4EB9-AA47-49C43F08B470}" type="sibTrans" cxnId="{3A428577-739E-477F-86C5-9EFFB678E783}">
      <dgm:prSet/>
      <dgm:spPr/>
      <dgm:t>
        <a:bodyPr/>
        <a:lstStyle/>
        <a:p>
          <a:endParaRPr lang="es-AR"/>
        </a:p>
      </dgm:t>
    </dgm:pt>
    <dgm:pt modelId="{59C1CAE2-D9A8-4586-A60E-ACE9247BE2EF}" type="pres">
      <dgm:prSet presAssocID="{991AAD42-16B5-4318-89C6-4D7867A293AB}" presName="linear" presStyleCnt="0">
        <dgm:presLayoutVars>
          <dgm:animLvl val="lvl"/>
          <dgm:resizeHandles val="exact"/>
        </dgm:presLayoutVars>
      </dgm:prSet>
      <dgm:spPr/>
    </dgm:pt>
    <dgm:pt modelId="{F8518BD7-71C3-499B-818A-D2D6954E78ED}" type="pres">
      <dgm:prSet presAssocID="{4348BE61-F80D-4C64-AFF5-CA8B7A3231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59293D-A64D-4804-AA60-7F6FA3C652A1}" type="pres">
      <dgm:prSet presAssocID="{4348BE61-F80D-4C64-AFF5-CA8B7A3231CB}" presName="childText" presStyleLbl="revTx" presStyleIdx="0" presStyleCnt="4">
        <dgm:presLayoutVars>
          <dgm:bulletEnabled val="1"/>
        </dgm:presLayoutVars>
      </dgm:prSet>
      <dgm:spPr/>
    </dgm:pt>
    <dgm:pt modelId="{06165B6F-41A5-46BB-AD8B-5DCBAE99EA7F}" type="pres">
      <dgm:prSet presAssocID="{F8888549-7C57-4332-B838-1DC8AC5C9E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AE2396-B506-4858-A72A-A95EFB8A9DCD}" type="pres">
      <dgm:prSet presAssocID="{F8888549-7C57-4332-B838-1DC8AC5C9E46}" presName="childText" presStyleLbl="revTx" presStyleIdx="1" presStyleCnt="4">
        <dgm:presLayoutVars>
          <dgm:bulletEnabled val="1"/>
        </dgm:presLayoutVars>
      </dgm:prSet>
      <dgm:spPr/>
    </dgm:pt>
    <dgm:pt modelId="{88287EBD-6510-4E9F-8D5D-0C4A131EC669}" type="pres">
      <dgm:prSet presAssocID="{3113ED8C-E833-4615-9F14-0F3E66A482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B39F0C-161B-4735-90BF-E857955C8E56}" type="pres">
      <dgm:prSet presAssocID="{3113ED8C-E833-4615-9F14-0F3E66A4822E}" presName="childText" presStyleLbl="revTx" presStyleIdx="2" presStyleCnt="4">
        <dgm:presLayoutVars>
          <dgm:bulletEnabled val="1"/>
        </dgm:presLayoutVars>
      </dgm:prSet>
      <dgm:spPr/>
    </dgm:pt>
    <dgm:pt modelId="{0F1FEB59-7123-4DA0-B1E8-D790748374E0}" type="pres">
      <dgm:prSet presAssocID="{42BDCD13-C64C-47C6-94B2-090B034FF5C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04B7B5C-ABEE-4E23-AF44-A703BE59FEAA}" type="pres">
      <dgm:prSet presAssocID="{42BDCD13-C64C-47C6-94B2-090B034FF5C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828D006-CC8D-4950-ACB7-029718699FF1}" srcId="{42BDCD13-C64C-47C6-94B2-090B034FF5C7}" destId="{8FB0741F-3AC2-4367-9CF5-E9CD3E63058E}" srcOrd="0" destOrd="0" parTransId="{F3EAAD4A-FF0A-4F92-BE61-F83678F052C5}" sibTransId="{37F38226-87FA-4D5C-9692-11E3F4E700A7}"/>
    <dgm:cxn modelId="{96652920-B5A0-4396-994A-A411024BC27B}" srcId="{4348BE61-F80D-4C64-AFF5-CA8B7A3231CB}" destId="{1D469C4D-BC53-41CC-9584-A2B5693AC2DF}" srcOrd="0" destOrd="0" parTransId="{D33F3999-881F-478F-9304-66A4EBE64125}" sibTransId="{C37FD96F-4BFA-452E-B35A-E12F018D827A}"/>
    <dgm:cxn modelId="{AB4EF33E-0495-4346-BAF9-64CE7A34BE56}" type="presOf" srcId="{1D469C4D-BC53-41CC-9584-A2B5693AC2DF}" destId="{6259293D-A64D-4804-AA60-7F6FA3C652A1}" srcOrd="0" destOrd="0" presId="urn:microsoft.com/office/officeart/2005/8/layout/vList2"/>
    <dgm:cxn modelId="{C51E2541-CD5B-471C-BA7F-B1066802BF18}" srcId="{3113ED8C-E833-4615-9F14-0F3E66A4822E}" destId="{C7654D1A-8CDB-4BB7-BD5C-CE4C2DC9E88E}" srcOrd="0" destOrd="0" parTransId="{A71C77FF-7463-47C9-8FD5-12CAEC28676A}" sibTransId="{5445C2A5-D3DA-41C3-8B80-338CDC474FF0}"/>
    <dgm:cxn modelId="{E669716B-AF81-4C9F-B288-24B451EB9DF7}" type="presOf" srcId="{42BDCD13-C64C-47C6-94B2-090B034FF5C7}" destId="{0F1FEB59-7123-4DA0-B1E8-D790748374E0}" srcOrd="0" destOrd="0" presId="urn:microsoft.com/office/officeart/2005/8/layout/vList2"/>
    <dgm:cxn modelId="{38596775-997A-4F1D-A81D-F07300157C97}" type="presOf" srcId="{C7654D1A-8CDB-4BB7-BD5C-CE4C2DC9E88E}" destId="{7CB39F0C-161B-4735-90BF-E857955C8E56}" srcOrd="0" destOrd="0" presId="urn:microsoft.com/office/officeart/2005/8/layout/vList2"/>
    <dgm:cxn modelId="{3A428577-739E-477F-86C5-9EFFB678E783}" srcId="{991AAD42-16B5-4318-89C6-4D7867A293AB}" destId="{42BDCD13-C64C-47C6-94B2-090B034FF5C7}" srcOrd="3" destOrd="0" parTransId="{CEA6809F-6566-4014-8AC0-A4D7D6B6E66B}" sibTransId="{1B0B656B-5F43-4EB9-AA47-49C43F08B470}"/>
    <dgm:cxn modelId="{13916B89-6BCC-4AB1-A2AE-345AFB7C45FB}" type="presOf" srcId="{3113ED8C-E833-4615-9F14-0F3E66A4822E}" destId="{88287EBD-6510-4E9F-8D5D-0C4A131EC669}" srcOrd="0" destOrd="0" presId="urn:microsoft.com/office/officeart/2005/8/layout/vList2"/>
    <dgm:cxn modelId="{EF14E58B-6BDE-4A11-8774-C20982CE4EEF}" srcId="{991AAD42-16B5-4318-89C6-4D7867A293AB}" destId="{3113ED8C-E833-4615-9F14-0F3E66A4822E}" srcOrd="2" destOrd="0" parTransId="{6777E568-2C94-4950-949A-70A6C399382E}" sibTransId="{4B79DB5C-1641-41FF-9CD9-8E60F31419ED}"/>
    <dgm:cxn modelId="{1E40D9A1-F171-4D54-B225-25412813FE5C}" type="presOf" srcId="{F8888549-7C57-4332-B838-1DC8AC5C9E46}" destId="{06165B6F-41A5-46BB-AD8B-5DCBAE99EA7F}" srcOrd="0" destOrd="0" presId="urn:microsoft.com/office/officeart/2005/8/layout/vList2"/>
    <dgm:cxn modelId="{B627FCC4-2E8E-4C22-A0AD-D9CB75185D76}" srcId="{991AAD42-16B5-4318-89C6-4D7867A293AB}" destId="{F8888549-7C57-4332-B838-1DC8AC5C9E46}" srcOrd="1" destOrd="0" parTransId="{A121D741-6D96-4D86-8F80-B0C3414717E3}" sibTransId="{F8957C1C-8BC6-411C-8EF1-C5003A60049A}"/>
    <dgm:cxn modelId="{C3BA8FCB-DF25-47F5-ACE3-F397A15C15F8}" srcId="{F8888549-7C57-4332-B838-1DC8AC5C9E46}" destId="{F135851F-C1E8-4B68-9847-66A60F901281}" srcOrd="0" destOrd="0" parTransId="{E4958ADE-87E9-4874-A751-24EA50299B3E}" sibTransId="{E3272699-56BE-496B-BC2C-90B7BA40FBE4}"/>
    <dgm:cxn modelId="{D82ED7CF-4DC2-4510-9325-904BEBEC2CCA}" srcId="{991AAD42-16B5-4318-89C6-4D7867A293AB}" destId="{4348BE61-F80D-4C64-AFF5-CA8B7A3231CB}" srcOrd="0" destOrd="0" parTransId="{03A949F4-16FF-4BE2-B554-EEE3514650B4}" sibTransId="{FA439D9B-146A-4370-AE7A-D47D70EDC48B}"/>
    <dgm:cxn modelId="{D7D4D7D5-98CB-41AE-9957-6981A4AF8A25}" type="presOf" srcId="{F135851F-C1E8-4B68-9847-66A60F901281}" destId="{3CAE2396-B506-4858-A72A-A95EFB8A9DCD}" srcOrd="0" destOrd="0" presId="urn:microsoft.com/office/officeart/2005/8/layout/vList2"/>
    <dgm:cxn modelId="{097105DF-7181-404D-94AB-541B2D0FEAF1}" type="presOf" srcId="{4348BE61-F80D-4C64-AFF5-CA8B7A3231CB}" destId="{F8518BD7-71C3-499B-818A-D2D6954E78ED}" srcOrd="0" destOrd="0" presId="urn:microsoft.com/office/officeart/2005/8/layout/vList2"/>
    <dgm:cxn modelId="{249299EA-0D21-42EF-A3B4-7A58EDE07E44}" type="presOf" srcId="{8FB0741F-3AC2-4367-9CF5-E9CD3E63058E}" destId="{F04B7B5C-ABEE-4E23-AF44-A703BE59FEAA}" srcOrd="0" destOrd="0" presId="urn:microsoft.com/office/officeart/2005/8/layout/vList2"/>
    <dgm:cxn modelId="{D97B5FF7-59BD-4786-9EFB-FD17BEDD8C98}" type="presOf" srcId="{991AAD42-16B5-4318-89C6-4D7867A293AB}" destId="{59C1CAE2-D9A8-4586-A60E-ACE9247BE2EF}" srcOrd="0" destOrd="0" presId="urn:microsoft.com/office/officeart/2005/8/layout/vList2"/>
    <dgm:cxn modelId="{A3167890-9DCE-4F51-B305-35F335174421}" type="presParOf" srcId="{59C1CAE2-D9A8-4586-A60E-ACE9247BE2EF}" destId="{F8518BD7-71C3-499B-818A-D2D6954E78ED}" srcOrd="0" destOrd="0" presId="urn:microsoft.com/office/officeart/2005/8/layout/vList2"/>
    <dgm:cxn modelId="{FAC8414C-08ED-46ED-8E18-E52E5C4216C7}" type="presParOf" srcId="{59C1CAE2-D9A8-4586-A60E-ACE9247BE2EF}" destId="{6259293D-A64D-4804-AA60-7F6FA3C652A1}" srcOrd="1" destOrd="0" presId="urn:microsoft.com/office/officeart/2005/8/layout/vList2"/>
    <dgm:cxn modelId="{05B48240-A198-42B2-ACC1-A32A9228C299}" type="presParOf" srcId="{59C1CAE2-D9A8-4586-A60E-ACE9247BE2EF}" destId="{06165B6F-41A5-46BB-AD8B-5DCBAE99EA7F}" srcOrd="2" destOrd="0" presId="urn:microsoft.com/office/officeart/2005/8/layout/vList2"/>
    <dgm:cxn modelId="{9495D722-3693-4630-B717-7A1DB60DDE59}" type="presParOf" srcId="{59C1CAE2-D9A8-4586-A60E-ACE9247BE2EF}" destId="{3CAE2396-B506-4858-A72A-A95EFB8A9DCD}" srcOrd="3" destOrd="0" presId="urn:microsoft.com/office/officeart/2005/8/layout/vList2"/>
    <dgm:cxn modelId="{05DC8FF7-4090-4609-961C-338B9428FC19}" type="presParOf" srcId="{59C1CAE2-D9A8-4586-A60E-ACE9247BE2EF}" destId="{88287EBD-6510-4E9F-8D5D-0C4A131EC669}" srcOrd="4" destOrd="0" presId="urn:microsoft.com/office/officeart/2005/8/layout/vList2"/>
    <dgm:cxn modelId="{17D54C94-E1C3-44C2-B746-D97C3EA903EE}" type="presParOf" srcId="{59C1CAE2-D9A8-4586-A60E-ACE9247BE2EF}" destId="{7CB39F0C-161B-4735-90BF-E857955C8E56}" srcOrd="5" destOrd="0" presId="urn:microsoft.com/office/officeart/2005/8/layout/vList2"/>
    <dgm:cxn modelId="{15E075DD-A587-4036-9A3B-AFE5F6B22A9B}" type="presParOf" srcId="{59C1CAE2-D9A8-4586-A60E-ACE9247BE2EF}" destId="{0F1FEB59-7123-4DA0-B1E8-D790748374E0}" srcOrd="6" destOrd="0" presId="urn:microsoft.com/office/officeart/2005/8/layout/vList2"/>
    <dgm:cxn modelId="{DB16133F-8518-4A73-96D0-F89AE6E070E3}" type="presParOf" srcId="{59C1CAE2-D9A8-4586-A60E-ACE9247BE2EF}" destId="{F04B7B5C-ABEE-4E23-AF44-A703BE59FEA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AAD42-16B5-4318-89C6-4D7867A293AB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AR"/>
        </a:p>
      </dgm:t>
    </dgm:pt>
    <dgm:pt modelId="{4348BE61-F80D-4C64-AFF5-CA8B7A3231CB}">
      <dgm:prSet phldrT="[Texto]"/>
      <dgm:spPr/>
      <dgm:t>
        <a:bodyPr/>
        <a:lstStyle/>
        <a:p>
          <a:r>
            <a:rPr lang="es-MX" dirty="0"/>
            <a:t>  </a:t>
          </a:r>
          <a:r>
            <a:rPr lang="en-US" b="1" i="0" u="none" strike="noStrike" cap="none" dirty="0">
              <a:latin typeface="Calibri"/>
              <a:ea typeface="Calibri"/>
              <a:cs typeface="Calibri"/>
              <a:sym typeface="Calibri"/>
            </a:rPr>
            <a:t>(I) Imprescindibles</a:t>
          </a:r>
          <a:endParaRPr lang="es-AR" dirty="0"/>
        </a:p>
      </dgm:t>
    </dgm:pt>
    <dgm:pt modelId="{03A949F4-16FF-4BE2-B554-EEE3514650B4}" type="parTrans" cxnId="{D82ED7CF-4DC2-4510-9325-904BEBEC2CCA}">
      <dgm:prSet/>
      <dgm:spPr/>
      <dgm:t>
        <a:bodyPr/>
        <a:lstStyle/>
        <a:p>
          <a:endParaRPr lang="es-AR"/>
        </a:p>
      </dgm:t>
    </dgm:pt>
    <dgm:pt modelId="{FA439D9B-146A-4370-AE7A-D47D70EDC48B}" type="sibTrans" cxnId="{D82ED7CF-4DC2-4510-9325-904BEBEC2CCA}">
      <dgm:prSet/>
      <dgm:spPr/>
      <dgm:t>
        <a:bodyPr/>
        <a:lstStyle/>
        <a:p>
          <a:endParaRPr lang="es-AR"/>
        </a:p>
      </dgm:t>
    </dgm:pt>
    <dgm:pt modelId="{1D469C4D-BC53-41CC-9584-A2B5693AC2DF}">
      <dgm:prSet phldrT="[Texto]"/>
      <dgm:spPr/>
      <dgm:t>
        <a:bodyPr/>
        <a:lstStyle/>
        <a:p>
          <a:r>
            <a:rPr lang="en-US" b="0" i="0" u="none" strike="noStrike" cap="none">
              <a:latin typeface="Calibri"/>
              <a:ea typeface="Calibri"/>
              <a:cs typeface="Calibri"/>
              <a:sym typeface="Calibri"/>
            </a:rPr>
            <a:t>no se puede dejar tener o hacer </a:t>
          </a:r>
          <a:endParaRPr lang="es-AR" dirty="0"/>
        </a:p>
      </dgm:t>
    </dgm:pt>
    <dgm:pt modelId="{D33F3999-881F-478F-9304-66A4EBE64125}" type="parTrans" cxnId="{96652920-B5A0-4396-994A-A411024BC27B}">
      <dgm:prSet/>
      <dgm:spPr/>
      <dgm:t>
        <a:bodyPr/>
        <a:lstStyle/>
        <a:p>
          <a:endParaRPr lang="es-AR"/>
        </a:p>
      </dgm:t>
    </dgm:pt>
    <dgm:pt modelId="{C37FD96F-4BFA-452E-B35A-E12F018D827A}" type="sibTrans" cxnId="{96652920-B5A0-4396-994A-A411024BC27B}">
      <dgm:prSet/>
      <dgm:spPr/>
      <dgm:t>
        <a:bodyPr/>
        <a:lstStyle/>
        <a:p>
          <a:endParaRPr lang="es-AR"/>
        </a:p>
      </dgm:t>
    </dgm:pt>
    <dgm:pt modelId="{F8888549-7C57-4332-B838-1DC8AC5C9E46}">
      <dgm:prSet phldrT="[Texto]"/>
      <dgm:spPr/>
      <dgm:t>
        <a:bodyPr/>
        <a:lstStyle/>
        <a:p>
          <a:r>
            <a:rPr lang="es-MX" dirty="0"/>
            <a:t>  </a:t>
          </a:r>
          <a:r>
            <a:rPr lang="en-US" b="1" i="0" u="none" strike="noStrike" cap="none" dirty="0">
              <a:latin typeface="Calibri"/>
              <a:ea typeface="Calibri"/>
              <a:cs typeface="Calibri"/>
              <a:sym typeface="Calibri"/>
            </a:rPr>
            <a:t>(N) Necesarios</a:t>
          </a:r>
          <a:endParaRPr lang="es-AR" dirty="0"/>
        </a:p>
      </dgm:t>
    </dgm:pt>
    <dgm:pt modelId="{A121D741-6D96-4D86-8F80-B0C3414717E3}" type="parTrans" cxnId="{B627FCC4-2E8E-4C22-A0AD-D9CB75185D76}">
      <dgm:prSet/>
      <dgm:spPr/>
      <dgm:t>
        <a:bodyPr/>
        <a:lstStyle/>
        <a:p>
          <a:endParaRPr lang="es-AR"/>
        </a:p>
      </dgm:t>
    </dgm:pt>
    <dgm:pt modelId="{F8957C1C-8BC6-411C-8EF1-C5003A60049A}" type="sibTrans" cxnId="{B627FCC4-2E8E-4C22-A0AD-D9CB75185D76}">
      <dgm:prSet/>
      <dgm:spPr/>
      <dgm:t>
        <a:bodyPr/>
        <a:lstStyle/>
        <a:p>
          <a:endParaRPr lang="es-AR"/>
        </a:p>
      </dgm:t>
    </dgm:pt>
    <dgm:pt modelId="{F135851F-C1E8-4B68-9847-66A60F901281}">
      <dgm:prSet phldrT="[Texto]"/>
      <dgm:spPr/>
      <dgm:t>
        <a:bodyPr/>
        <a:lstStyle/>
        <a:p>
          <a:pPr>
            <a:buClr>
              <a:schemeClr val="dk1"/>
            </a:buClr>
            <a:buSzPts val="1500"/>
            <a:buFont typeface="Arial"/>
            <a:buChar char="•"/>
          </a:pPr>
          <a:r>
            <a:rPr lang="en-US" b="0" i="0" u="none" strike="noStrike" cap="none">
              <a:latin typeface="Calibri"/>
              <a:ea typeface="Calibri"/>
              <a:cs typeface="Calibri"/>
              <a:sym typeface="Calibri"/>
            </a:rPr>
            <a:t>debe ocurrir, hacerse, o existir para el buen funcionamiento </a:t>
          </a:r>
          <a:endParaRPr lang="es-AR" dirty="0"/>
        </a:p>
      </dgm:t>
    </dgm:pt>
    <dgm:pt modelId="{E4958ADE-87E9-4874-A751-24EA50299B3E}" type="parTrans" cxnId="{C3BA8FCB-DF25-47F5-ACE3-F397A15C15F8}">
      <dgm:prSet/>
      <dgm:spPr/>
      <dgm:t>
        <a:bodyPr/>
        <a:lstStyle/>
        <a:p>
          <a:endParaRPr lang="es-AR"/>
        </a:p>
      </dgm:t>
    </dgm:pt>
    <dgm:pt modelId="{E3272699-56BE-496B-BC2C-90B7BA40FBE4}" type="sibTrans" cxnId="{C3BA8FCB-DF25-47F5-ACE3-F397A15C15F8}">
      <dgm:prSet/>
      <dgm:spPr/>
      <dgm:t>
        <a:bodyPr/>
        <a:lstStyle/>
        <a:p>
          <a:endParaRPr lang="es-AR"/>
        </a:p>
      </dgm:t>
    </dgm:pt>
    <dgm:pt modelId="{3113ED8C-E833-4615-9F14-0F3E66A4822E}">
      <dgm:prSet phldrT="[Texto]"/>
      <dgm:spPr/>
      <dgm:t>
        <a:bodyPr/>
        <a:lstStyle/>
        <a:p>
          <a:pPr>
            <a:buClr>
              <a:schemeClr val="dk1"/>
            </a:buClr>
            <a:buSzPts val="1500"/>
            <a:buFont typeface="Arial"/>
            <a:buChar char="•"/>
          </a:pPr>
          <a:r>
            <a:rPr lang="es-MX" dirty="0"/>
            <a:t>  </a:t>
          </a:r>
          <a:r>
            <a:rPr lang="en-US" b="1" i="0" u="none" strike="noStrike" cap="none" dirty="0">
              <a:latin typeface="Calibri"/>
              <a:ea typeface="Calibri"/>
              <a:cs typeface="Calibri"/>
              <a:sym typeface="Calibri"/>
            </a:rPr>
            <a:t>(R) Recomendables</a:t>
          </a:r>
          <a:endParaRPr lang="es-AR" dirty="0"/>
        </a:p>
      </dgm:t>
    </dgm:pt>
    <dgm:pt modelId="{6777E568-2C94-4950-949A-70A6C399382E}" type="parTrans" cxnId="{EF14E58B-6BDE-4A11-8774-C20982CE4EEF}">
      <dgm:prSet/>
      <dgm:spPr/>
      <dgm:t>
        <a:bodyPr/>
        <a:lstStyle/>
        <a:p>
          <a:endParaRPr lang="es-AR"/>
        </a:p>
      </dgm:t>
    </dgm:pt>
    <dgm:pt modelId="{4B79DB5C-1641-41FF-9CD9-8E60F31419ED}" type="sibTrans" cxnId="{EF14E58B-6BDE-4A11-8774-C20982CE4EEF}">
      <dgm:prSet/>
      <dgm:spPr/>
      <dgm:t>
        <a:bodyPr/>
        <a:lstStyle/>
        <a:p>
          <a:endParaRPr lang="es-AR"/>
        </a:p>
      </dgm:t>
    </dgm:pt>
    <dgm:pt modelId="{C7654D1A-8CDB-4BB7-BD5C-CE4C2DC9E88E}">
      <dgm:prSet phldrT="[Texto]"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deseable para las buenas prácticas </a:t>
          </a:r>
          <a:endParaRPr lang="es-AR" dirty="0"/>
        </a:p>
      </dgm:t>
    </dgm:pt>
    <dgm:pt modelId="{A71C77FF-7463-47C9-8FD5-12CAEC28676A}" type="parTrans" cxnId="{C51E2541-CD5B-471C-BA7F-B1066802BF18}">
      <dgm:prSet/>
      <dgm:spPr/>
      <dgm:t>
        <a:bodyPr/>
        <a:lstStyle/>
        <a:p>
          <a:endParaRPr lang="es-AR"/>
        </a:p>
      </dgm:t>
    </dgm:pt>
    <dgm:pt modelId="{5445C2A5-D3DA-41C3-8B80-338CDC474FF0}" type="sibTrans" cxnId="{C51E2541-CD5B-471C-BA7F-B1066802BF18}">
      <dgm:prSet/>
      <dgm:spPr/>
      <dgm:t>
        <a:bodyPr/>
        <a:lstStyle/>
        <a:p>
          <a:endParaRPr lang="es-AR"/>
        </a:p>
      </dgm:t>
    </dgm:pt>
    <dgm:pt modelId="{59C1CAE2-D9A8-4586-A60E-ACE9247BE2EF}" type="pres">
      <dgm:prSet presAssocID="{991AAD42-16B5-4318-89C6-4D7867A293AB}" presName="linear" presStyleCnt="0">
        <dgm:presLayoutVars>
          <dgm:animLvl val="lvl"/>
          <dgm:resizeHandles val="exact"/>
        </dgm:presLayoutVars>
      </dgm:prSet>
      <dgm:spPr/>
    </dgm:pt>
    <dgm:pt modelId="{F8518BD7-71C3-499B-818A-D2D6954E78ED}" type="pres">
      <dgm:prSet presAssocID="{4348BE61-F80D-4C64-AFF5-CA8B7A3231CB}" presName="parentText" presStyleLbl="node1" presStyleIdx="0" presStyleCnt="3" custLinFactNeighborX="-601" custLinFactNeighborY="5805">
        <dgm:presLayoutVars>
          <dgm:chMax val="0"/>
          <dgm:bulletEnabled val="1"/>
        </dgm:presLayoutVars>
      </dgm:prSet>
      <dgm:spPr/>
    </dgm:pt>
    <dgm:pt modelId="{6259293D-A64D-4804-AA60-7F6FA3C652A1}" type="pres">
      <dgm:prSet presAssocID="{4348BE61-F80D-4C64-AFF5-CA8B7A3231CB}" presName="childText" presStyleLbl="revTx" presStyleIdx="0" presStyleCnt="3">
        <dgm:presLayoutVars>
          <dgm:bulletEnabled val="1"/>
        </dgm:presLayoutVars>
      </dgm:prSet>
      <dgm:spPr/>
    </dgm:pt>
    <dgm:pt modelId="{06165B6F-41A5-46BB-AD8B-5DCBAE99EA7F}" type="pres">
      <dgm:prSet presAssocID="{F8888549-7C57-4332-B838-1DC8AC5C9E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AE2396-B506-4858-A72A-A95EFB8A9DCD}" type="pres">
      <dgm:prSet presAssocID="{F8888549-7C57-4332-B838-1DC8AC5C9E46}" presName="childText" presStyleLbl="revTx" presStyleIdx="1" presStyleCnt="3">
        <dgm:presLayoutVars>
          <dgm:bulletEnabled val="1"/>
        </dgm:presLayoutVars>
      </dgm:prSet>
      <dgm:spPr/>
    </dgm:pt>
    <dgm:pt modelId="{88287EBD-6510-4E9F-8D5D-0C4A131EC669}" type="pres">
      <dgm:prSet presAssocID="{3113ED8C-E833-4615-9F14-0F3E66A482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B39F0C-161B-4735-90BF-E857955C8E56}" type="pres">
      <dgm:prSet presAssocID="{3113ED8C-E833-4615-9F14-0F3E66A4822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6652920-B5A0-4396-994A-A411024BC27B}" srcId="{4348BE61-F80D-4C64-AFF5-CA8B7A3231CB}" destId="{1D469C4D-BC53-41CC-9584-A2B5693AC2DF}" srcOrd="0" destOrd="0" parTransId="{D33F3999-881F-478F-9304-66A4EBE64125}" sibTransId="{C37FD96F-4BFA-452E-B35A-E12F018D827A}"/>
    <dgm:cxn modelId="{AB4EF33E-0495-4346-BAF9-64CE7A34BE56}" type="presOf" srcId="{1D469C4D-BC53-41CC-9584-A2B5693AC2DF}" destId="{6259293D-A64D-4804-AA60-7F6FA3C652A1}" srcOrd="0" destOrd="0" presId="urn:microsoft.com/office/officeart/2005/8/layout/vList2"/>
    <dgm:cxn modelId="{C51E2541-CD5B-471C-BA7F-B1066802BF18}" srcId="{3113ED8C-E833-4615-9F14-0F3E66A4822E}" destId="{C7654D1A-8CDB-4BB7-BD5C-CE4C2DC9E88E}" srcOrd="0" destOrd="0" parTransId="{A71C77FF-7463-47C9-8FD5-12CAEC28676A}" sibTransId="{5445C2A5-D3DA-41C3-8B80-338CDC474FF0}"/>
    <dgm:cxn modelId="{38596775-997A-4F1D-A81D-F07300157C97}" type="presOf" srcId="{C7654D1A-8CDB-4BB7-BD5C-CE4C2DC9E88E}" destId="{7CB39F0C-161B-4735-90BF-E857955C8E56}" srcOrd="0" destOrd="0" presId="urn:microsoft.com/office/officeart/2005/8/layout/vList2"/>
    <dgm:cxn modelId="{13916B89-6BCC-4AB1-A2AE-345AFB7C45FB}" type="presOf" srcId="{3113ED8C-E833-4615-9F14-0F3E66A4822E}" destId="{88287EBD-6510-4E9F-8D5D-0C4A131EC669}" srcOrd="0" destOrd="0" presId="urn:microsoft.com/office/officeart/2005/8/layout/vList2"/>
    <dgm:cxn modelId="{EF14E58B-6BDE-4A11-8774-C20982CE4EEF}" srcId="{991AAD42-16B5-4318-89C6-4D7867A293AB}" destId="{3113ED8C-E833-4615-9F14-0F3E66A4822E}" srcOrd="2" destOrd="0" parTransId="{6777E568-2C94-4950-949A-70A6C399382E}" sibTransId="{4B79DB5C-1641-41FF-9CD9-8E60F31419ED}"/>
    <dgm:cxn modelId="{1E40D9A1-F171-4D54-B225-25412813FE5C}" type="presOf" srcId="{F8888549-7C57-4332-B838-1DC8AC5C9E46}" destId="{06165B6F-41A5-46BB-AD8B-5DCBAE99EA7F}" srcOrd="0" destOrd="0" presId="urn:microsoft.com/office/officeart/2005/8/layout/vList2"/>
    <dgm:cxn modelId="{B627FCC4-2E8E-4C22-A0AD-D9CB75185D76}" srcId="{991AAD42-16B5-4318-89C6-4D7867A293AB}" destId="{F8888549-7C57-4332-B838-1DC8AC5C9E46}" srcOrd="1" destOrd="0" parTransId="{A121D741-6D96-4D86-8F80-B0C3414717E3}" sibTransId="{F8957C1C-8BC6-411C-8EF1-C5003A60049A}"/>
    <dgm:cxn modelId="{C3BA8FCB-DF25-47F5-ACE3-F397A15C15F8}" srcId="{F8888549-7C57-4332-B838-1DC8AC5C9E46}" destId="{F135851F-C1E8-4B68-9847-66A60F901281}" srcOrd="0" destOrd="0" parTransId="{E4958ADE-87E9-4874-A751-24EA50299B3E}" sibTransId="{E3272699-56BE-496B-BC2C-90B7BA40FBE4}"/>
    <dgm:cxn modelId="{D82ED7CF-4DC2-4510-9325-904BEBEC2CCA}" srcId="{991AAD42-16B5-4318-89C6-4D7867A293AB}" destId="{4348BE61-F80D-4C64-AFF5-CA8B7A3231CB}" srcOrd="0" destOrd="0" parTransId="{03A949F4-16FF-4BE2-B554-EEE3514650B4}" sibTransId="{FA439D9B-146A-4370-AE7A-D47D70EDC48B}"/>
    <dgm:cxn modelId="{D7D4D7D5-98CB-41AE-9957-6981A4AF8A25}" type="presOf" srcId="{F135851F-C1E8-4B68-9847-66A60F901281}" destId="{3CAE2396-B506-4858-A72A-A95EFB8A9DCD}" srcOrd="0" destOrd="0" presId="urn:microsoft.com/office/officeart/2005/8/layout/vList2"/>
    <dgm:cxn modelId="{097105DF-7181-404D-94AB-541B2D0FEAF1}" type="presOf" srcId="{4348BE61-F80D-4C64-AFF5-CA8B7A3231CB}" destId="{F8518BD7-71C3-499B-818A-D2D6954E78ED}" srcOrd="0" destOrd="0" presId="urn:microsoft.com/office/officeart/2005/8/layout/vList2"/>
    <dgm:cxn modelId="{D97B5FF7-59BD-4786-9EFB-FD17BEDD8C98}" type="presOf" srcId="{991AAD42-16B5-4318-89C6-4D7867A293AB}" destId="{59C1CAE2-D9A8-4586-A60E-ACE9247BE2EF}" srcOrd="0" destOrd="0" presId="urn:microsoft.com/office/officeart/2005/8/layout/vList2"/>
    <dgm:cxn modelId="{A3167890-9DCE-4F51-B305-35F335174421}" type="presParOf" srcId="{59C1CAE2-D9A8-4586-A60E-ACE9247BE2EF}" destId="{F8518BD7-71C3-499B-818A-D2D6954E78ED}" srcOrd="0" destOrd="0" presId="urn:microsoft.com/office/officeart/2005/8/layout/vList2"/>
    <dgm:cxn modelId="{FAC8414C-08ED-46ED-8E18-E52E5C4216C7}" type="presParOf" srcId="{59C1CAE2-D9A8-4586-A60E-ACE9247BE2EF}" destId="{6259293D-A64D-4804-AA60-7F6FA3C652A1}" srcOrd="1" destOrd="0" presId="urn:microsoft.com/office/officeart/2005/8/layout/vList2"/>
    <dgm:cxn modelId="{05B48240-A198-42B2-ACC1-A32A9228C299}" type="presParOf" srcId="{59C1CAE2-D9A8-4586-A60E-ACE9247BE2EF}" destId="{06165B6F-41A5-46BB-AD8B-5DCBAE99EA7F}" srcOrd="2" destOrd="0" presId="urn:microsoft.com/office/officeart/2005/8/layout/vList2"/>
    <dgm:cxn modelId="{9495D722-3693-4630-B717-7A1DB60DDE59}" type="presParOf" srcId="{59C1CAE2-D9A8-4586-A60E-ACE9247BE2EF}" destId="{3CAE2396-B506-4858-A72A-A95EFB8A9DCD}" srcOrd="3" destOrd="0" presId="urn:microsoft.com/office/officeart/2005/8/layout/vList2"/>
    <dgm:cxn modelId="{05DC8FF7-4090-4609-961C-338B9428FC19}" type="presParOf" srcId="{59C1CAE2-D9A8-4586-A60E-ACE9247BE2EF}" destId="{88287EBD-6510-4E9F-8D5D-0C4A131EC669}" srcOrd="4" destOrd="0" presId="urn:microsoft.com/office/officeart/2005/8/layout/vList2"/>
    <dgm:cxn modelId="{17D54C94-E1C3-44C2-B746-D97C3EA903EE}" type="presParOf" srcId="{59C1CAE2-D9A8-4586-A60E-ACE9247BE2EF}" destId="{7CB39F0C-161B-4735-90BF-E857955C8E5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8BD7-71C3-499B-818A-D2D6954E78ED}">
      <dsp:nvSpPr>
        <dsp:cNvPr id="0" name=""/>
        <dsp:cNvSpPr/>
      </dsp:nvSpPr>
      <dsp:spPr>
        <a:xfrm>
          <a:off x="0" y="13954"/>
          <a:ext cx="8283744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  SI</a:t>
          </a:r>
          <a:endParaRPr lang="es-AR" sz="2700" kern="1200" dirty="0"/>
        </a:p>
      </dsp:txBody>
      <dsp:txXfrm>
        <a:off x="30842" y="44796"/>
        <a:ext cx="8222060" cy="570116"/>
      </dsp:txXfrm>
    </dsp:sp>
    <dsp:sp modelId="{6259293D-A64D-4804-AA60-7F6FA3C652A1}">
      <dsp:nvSpPr>
        <dsp:cNvPr id="0" name=""/>
        <dsp:cNvSpPr/>
      </dsp:nvSpPr>
      <dsp:spPr>
        <a:xfrm>
          <a:off x="0" y="645754"/>
          <a:ext cx="8283744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existen acciones verificables y ejecutadas que demuestran el cumplimiento del criterio evaluado. </a:t>
          </a:r>
          <a:endParaRPr lang="es-AR" sz="2100" kern="1200" dirty="0"/>
        </a:p>
      </dsp:txBody>
      <dsp:txXfrm>
        <a:off x="0" y="645754"/>
        <a:ext cx="8283744" cy="656707"/>
      </dsp:txXfrm>
    </dsp:sp>
    <dsp:sp modelId="{06165B6F-41A5-46BB-AD8B-5DCBAE99EA7F}">
      <dsp:nvSpPr>
        <dsp:cNvPr id="0" name=""/>
        <dsp:cNvSpPr/>
      </dsp:nvSpPr>
      <dsp:spPr>
        <a:xfrm>
          <a:off x="0" y="1302461"/>
          <a:ext cx="8283744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  NO</a:t>
          </a:r>
          <a:endParaRPr lang="es-AR" sz="2700" kern="1200" dirty="0"/>
        </a:p>
      </dsp:txBody>
      <dsp:txXfrm>
        <a:off x="30842" y="1333303"/>
        <a:ext cx="8222060" cy="570116"/>
      </dsp:txXfrm>
    </dsp:sp>
    <dsp:sp modelId="{3CAE2396-B506-4858-A72A-A95EFB8A9DCD}">
      <dsp:nvSpPr>
        <dsp:cNvPr id="0" name=""/>
        <dsp:cNvSpPr/>
      </dsp:nvSpPr>
      <dsp:spPr>
        <a:xfrm>
          <a:off x="0" y="1934262"/>
          <a:ext cx="828374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dk1"/>
            </a:buClr>
            <a:buSzPts val="1500"/>
            <a:buFont typeface="Arial"/>
            <a:buChar char="•"/>
          </a:pPr>
          <a:r>
            <a:rPr lang="es-MX" sz="21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no existe desarrollo del criterio a evaluar. </a:t>
          </a:r>
          <a:endParaRPr lang="es-AR" sz="2100" kern="1200" dirty="0"/>
        </a:p>
      </dsp:txBody>
      <dsp:txXfrm>
        <a:off x="0" y="1934262"/>
        <a:ext cx="8283744" cy="447120"/>
      </dsp:txXfrm>
    </dsp:sp>
    <dsp:sp modelId="{88287EBD-6510-4E9F-8D5D-0C4A131EC669}">
      <dsp:nvSpPr>
        <dsp:cNvPr id="0" name=""/>
        <dsp:cNvSpPr/>
      </dsp:nvSpPr>
      <dsp:spPr>
        <a:xfrm>
          <a:off x="0" y="2381382"/>
          <a:ext cx="8283744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500"/>
            <a:buFont typeface="Arial"/>
            <a:buNone/>
          </a:pPr>
          <a:r>
            <a:rPr lang="es-MX" sz="2700" kern="1200" dirty="0"/>
            <a:t>  Necesita Mejora (NM)</a:t>
          </a:r>
          <a:endParaRPr lang="es-AR" sz="2700" kern="1200" dirty="0"/>
        </a:p>
      </dsp:txBody>
      <dsp:txXfrm>
        <a:off x="30842" y="2412224"/>
        <a:ext cx="8222060" cy="570116"/>
      </dsp:txXfrm>
    </dsp:sp>
    <dsp:sp modelId="{7CB39F0C-161B-4735-90BF-E857955C8E56}">
      <dsp:nvSpPr>
        <dsp:cNvPr id="0" name=""/>
        <dsp:cNvSpPr/>
      </dsp:nvSpPr>
      <dsp:spPr>
        <a:xfrm>
          <a:off x="0" y="3013182"/>
          <a:ext cx="8283744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existen acciones verificables y ejecutadas que necesitan una actualización al momento de la evaluación o bien se cumplen parcialmente. </a:t>
          </a:r>
          <a:endParaRPr lang="es-AR" sz="2100" kern="1200" dirty="0"/>
        </a:p>
      </dsp:txBody>
      <dsp:txXfrm>
        <a:off x="0" y="3013182"/>
        <a:ext cx="8283744" cy="950130"/>
      </dsp:txXfrm>
    </dsp:sp>
    <dsp:sp modelId="{0F1FEB59-7123-4DA0-B1E8-D790748374E0}">
      <dsp:nvSpPr>
        <dsp:cNvPr id="0" name=""/>
        <dsp:cNvSpPr/>
      </dsp:nvSpPr>
      <dsp:spPr>
        <a:xfrm>
          <a:off x="0" y="3963312"/>
          <a:ext cx="8283744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500"/>
            <a:buFont typeface="Arial"/>
            <a:buNone/>
          </a:pPr>
          <a:r>
            <a:rPr lang="es-MX" sz="2700" kern="1200" dirty="0"/>
            <a:t>  No Aplica (NA)</a:t>
          </a:r>
          <a:endParaRPr lang="es-AR" sz="2700" kern="1200" dirty="0"/>
        </a:p>
      </dsp:txBody>
      <dsp:txXfrm>
        <a:off x="30842" y="3994154"/>
        <a:ext cx="8222060" cy="570116"/>
      </dsp:txXfrm>
    </dsp:sp>
    <dsp:sp modelId="{F04B7B5C-ABEE-4E23-AF44-A703BE59FEAA}">
      <dsp:nvSpPr>
        <dsp:cNvPr id="0" name=""/>
        <dsp:cNvSpPr/>
      </dsp:nvSpPr>
      <dsp:spPr>
        <a:xfrm>
          <a:off x="0" y="4595112"/>
          <a:ext cx="8283744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Aquellos casos en que el elemento evaluado exceda los términos de la de la institución de salud. </a:t>
          </a:r>
          <a:endParaRPr lang="es-AR" sz="2100" kern="1200" dirty="0"/>
        </a:p>
      </dsp:txBody>
      <dsp:txXfrm>
        <a:off x="0" y="4595112"/>
        <a:ext cx="8283744" cy="65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8BD7-71C3-499B-818A-D2D6954E78ED}">
      <dsp:nvSpPr>
        <dsp:cNvPr id="0" name=""/>
        <dsp:cNvSpPr/>
      </dsp:nvSpPr>
      <dsp:spPr>
        <a:xfrm>
          <a:off x="0" y="58410"/>
          <a:ext cx="7525754" cy="86346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  </a:t>
          </a:r>
          <a:r>
            <a:rPr lang="en-US" sz="36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(I) Imprescindibles</a:t>
          </a:r>
          <a:endParaRPr lang="es-AR" sz="3600" kern="1200" dirty="0"/>
        </a:p>
      </dsp:txBody>
      <dsp:txXfrm>
        <a:off x="42151" y="100561"/>
        <a:ext cx="7441452" cy="779158"/>
      </dsp:txXfrm>
    </dsp:sp>
    <dsp:sp modelId="{6259293D-A64D-4804-AA60-7F6FA3C652A1}">
      <dsp:nvSpPr>
        <dsp:cNvPr id="0" name=""/>
        <dsp:cNvSpPr/>
      </dsp:nvSpPr>
      <dsp:spPr>
        <a:xfrm>
          <a:off x="0" y="887263"/>
          <a:ext cx="752575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u="none" strike="noStrike" kern="1200" cap="none">
              <a:latin typeface="Calibri"/>
              <a:ea typeface="Calibri"/>
              <a:cs typeface="Calibri"/>
              <a:sym typeface="Calibri"/>
            </a:rPr>
            <a:t>no se puede dejar tener o hacer </a:t>
          </a:r>
          <a:endParaRPr lang="es-AR" sz="2800" kern="1200" dirty="0"/>
        </a:p>
      </dsp:txBody>
      <dsp:txXfrm>
        <a:off x="0" y="887263"/>
        <a:ext cx="7525754" cy="596160"/>
      </dsp:txXfrm>
    </dsp:sp>
    <dsp:sp modelId="{06165B6F-41A5-46BB-AD8B-5DCBAE99EA7F}">
      <dsp:nvSpPr>
        <dsp:cNvPr id="0" name=""/>
        <dsp:cNvSpPr/>
      </dsp:nvSpPr>
      <dsp:spPr>
        <a:xfrm>
          <a:off x="0" y="1483423"/>
          <a:ext cx="7525754" cy="863460"/>
        </a:xfrm>
        <a:prstGeom prst="roundRect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  </a:t>
          </a:r>
          <a:r>
            <a:rPr lang="en-US" sz="36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(N) Necesarios</a:t>
          </a:r>
          <a:endParaRPr lang="es-AR" sz="3600" kern="1200" dirty="0"/>
        </a:p>
      </dsp:txBody>
      <dsp:txXfrm>
        <a:off x="42151" y="1525574"/>
        <a:ext cx="7441452" cy="779158"/>
      </dsp:txXfrm>
    </dsp:sp>
    <dsp:sp modelId="{3CAE2396-B506-4858-A72A-A95EFB8A9DCD}">
      <dsp:nvSpPr>
        <dsp:cNvPr id="0" name=""/>
        <dsp:cNvSpPr/>
      </dsp:nvSpPr>
      <dsp:spPr>
        <a:xfrm>
          <a:off x="0" y="2346883"/>
          <a:ext cx="7525754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dk1"/>
            </a:buClr>
            <a:buSzPts val="1500"/>
            <a:buFont typeface="Arial"/>
            <a:buChar char="•"/>
          </a:pPr>
          <a:r>
            <a:rPr lang="en-US" sz="2800" b="0" i="0" u="none" strike="noStrike" kern="1200" cap="none">
              <a:latin typeface="Calibri"/>
              <a:ea typeface="Calibri"/>
              <a:cs typeface="Calibri"/>
              <a:sym typeface="Calibri"/>
            </a:rPr>
            <a:t>debe ocurrir, hacerse, o existir para el buen funcionamiento </a:t>
          </a:r>
          <a:endParaRPr lang="es-AR" sz="2800" kern="1200" dirty="0"/>
        </a:p>
      </dsp:txBody>
      <dsp:txXfrm>
        <a:off x="0" y="2346883"/>
        <a:ext cx="7525754" cy="875610"/>
      </dsp:txXfrm>
    </dsp:sp>
    <dsp:sp modelId="{88287EBD-6510-4E9F-8D5D-0C4A131EC669}">
      <dsp:nvSpPr>
        <dsp:cNvPr id="0" name=""/>
        <dsp:cNvSpPr/>
      </dsp:nvSpPr>
      <dsp:spPr>
        <a:xfrm>
          <a:off x="0" y="3222493"/>
          <a:ext cx="7525754" cy="863460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500"/>
            <a:buFont typeface="Arial"/>
            <a:buNone/>
          </a:pPr>
          <a:r>
            <a:rPr lang="es-MX" sz="3600" kern="1200" dirty="0"/>
            <a:t>  </a:t>
          </a:r>
          <a:r>
            <a:rPr lang="en-US" sz="36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(R) Recomendables</a:t>
          </a:r>
          <a:endParaRPr lang="es-AR" sz="3600" kern="1200" dirty="0"/>
        </a:p>
      </dsp:txBody>
      <dsp:txXfrm>
        <a:off x="42151" y="3264644"/>
        <a:ext cx="7441452" cy="779158"/>
      </dsp:txXfrm>
    </dsp:sp>
    <dsp:sp modelId="{7CB39F0C-161B-4735-90BF-E857955C8E56}">
      <dsp:nvSpPr>
        <dsp:cNvPr id="0" name=""/>
        <dsp:cNvSpPr/>
      </dsp:nvSpPr>
      <dsp:spPr>
        <a:xfrm>
          <a:off x="0" y="4085953"/>
          <a:ext cx="752575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deseable para las buenas prácticas </a:t>
          </a:r>
          <a:endParaRPr lang="es-AR" sz="2800" kern="1200" dirty="0"/>
        </a:p>
      </dsp:txBody>
      <dsp:txXfrm>
        <a:off x="0" y="4085953"/>
        <a:ext cx="7525754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95550" rIns="95550" bIns="95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345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7D72A32-1C9C-CE4C-B191-6E9BDF68FBB7}" type="slidenum">
              <a:rPr lang="es-AR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es-A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037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10700100" y="2934787"/>
            <a:ext cx="87177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2699100" y="-894263"/>
            <a:ext cx="8717700" cy="11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5880450" y="-1884712"/>
            <a:ext cx="6527100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259682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67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6700" cy="5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5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5100" cy="5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8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9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marR="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88" r:id="rId4"/>
    <p:sldLayoutId id="2147483689" r:id="rId5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135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609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56ED4C7-9218-9F4B-B64B-AE9D33FD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20"/>
          <a:stretch/>
        </p:blipFill>
        <p:spPr>
          <a:xfrm>
            <a:off x="0" y="0"/>
            <a:ext cx="18288000" cy="86390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96B8E8-4F57-2C49-AA4F-E1A7006309C6}"/>
              </a:ext>
            </a:extLst>
          </p:cNvPr>
          <p:cNvSpPr txBox="1"/>
          <p:nvPr/>
        </p:nvSpPr>
        <p:spPr>
          <a:xfrm>
            <a:off x="1396447" y="1697874"/>
            <a:ext cx="15627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code Sans" panose="020B0604020202020204" charset="0"/>
                <a:cs typeface="Encode Sans" panose="020B0604020202020204" charset="0"/>
              </a:rPr>
              <a:t>Propuesta para el desarrollo  de una Estrategia Integral en Control de Infecciones y Prevención de Resistencia Antimicrobiana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/>
          <a:stretch/>
        </p:blipFill>
        <p:spPr>
          <a:xfrm>
            <a:off x="898358" y="8931606"/>
            <a:ext cx="3327674" cy="104607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53BFE1-E383-352C-B387-9ABE8642A6D3}"/>
              </a:ext>
            </a:extLst>
          </p:cNvPr>
          <p:cNvSpPr txBox="1"/>
          <p:nvPr/>
        </p:nvSpPr>
        <p:spPr>
          <a:xfrm>
            <a:off x="2041024" y="6375316"/>
            <a:ext cx="1562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COFESA – Ushuaia – Tierra del Fuego – 4 de octubre 2022</a:t>
            </a:r>
          </a:p>
        </p:txBody>
      </p:sp>
    </p:spTree>
    <p:extLst>
      <p:ext uri="{BB962C8B-B14F-4D97-AF65-F5344CB8AC3E}">
        <p14:creationId xmlns:p14="http://schemas.microsoft.com/office/powerpoint/2010/main" val="165587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A50F5D-CD54-F729-C4C1-1EC7088B00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8000" cy="9103658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97ADE6F1-F2BD-EA04-21D7-3164DC8FD54A}"/>
              </a:ext>
            </a:extLst>
          </p:cNvPr>
          <p:cNvSpPr/>
          <p:nvPr/>
        </p:nvSpPr>
        <p:spPr>
          <a:xfrm>
            <a:off x="8014447" y="820271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E836FC90-5BF4-4C41-0D24-8D8CFD0E8A04}"/>
              </a:ext>
            </a:extLst>
          </p:cNvPr>
          <p:cNvSpPr/>
          <p:nvPr/>
        </p:nvSpPr>
        <p:spPr>
          <a:xfrm>
            <a:off x="8014447" y="3998259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E30A367-28D0-1899-FB00-A8BF398BDD80}"/>
              </a:ext>
            </a:extLst>
          </p:cNvPr>
          <p:cNvSpPr/>
          <p:nvPr/>
        </p:nvSpPr>
        <p:spPr>
          <a:xfrm>
            <a:off x="8014447" y="5876366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2C3A55F8-A036-5049-067F-D99EE1F4E70A}"/>
              </a:ext>
            </a:extLst>
          </p:cNvPr>
          <p:cNvSpPr/>
          <p:nvPr/>
        </p:nvSpPr>
        <p:spPr>
          <a:xfrm>
            <a:off x="8014447" y="6826623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4710CD-6DD0-D23F-1B2D-236872D2A530}"/>
              </a:ext>
            </a:extLst>
          </p:cNvPr>
          <p:cNvSpPr txBox="1"/>
          <p:nvPr/>
        </p:nvSpPr>
        <p:spPr>
          <a:xfrm>
            <a:off x="4545106" y="1633082"/>
            <a:ext cx="371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y Limpieza </a:t>
            </a:r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1718EA04-FA4D-6988-1C6B-A312AB3E4516}"/>
              </a:ext>
            </a:extLst>
          </p:cNvPr>
          <p:cNvSpPr/>
          <p:nvPr/>
        </p:nvSpPr>
        <p:spPr>
          <a:xfrm>
            <a:off x="8014447" y="1721223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133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7D00D6-F5F3-EB47-FA9B-D7817F71DE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8382128" cy="9130552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9081F146-28F2-8002-AD35-241779B36DC9}"/>
              </a:ext>
            </a:extLst>
          </p:cNvPr>
          <p:cNvSpPr/>
          <p:nvPr/>
        </p:nvSpPr>
        <p:spPr>
          <a:xfrm>
            <a:off x="8061512" y="6217024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B40CF7C0-CE88-8772-4C55-3DB94DF4C30B}"/>
              </a:ext>
            </a:extLst>
          </p:cNvPr>
          <p:cNvSpPr/>
          <p:nvPr/>
        </p:nvSpPr>
        <p:spPr>
          <a:xfrm>
            <a:off x="8061512" y="5161429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87313414-04FA-DC07-20CE-27D34FDFB7B9}"/>
              </a:ext>
            </a:extLst>
          </p:cNvPr>
          <p:cNvSpPr/>
          <p:nvPr/>
        </p:nvSpPr>
        <p:spPr>
          <a:xfrm>
            <a:off x="8061512" y="7310718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66A73B5F-DD34-7717-643C-886B32C82701}"/>
              </a:ext>
            </a:extLst>
          </p:cNvPr>
          <p:cNvSpPr/>
          <p:nvPr/>
        </p:nvSpPr>
        <p:spPr>
          <a:xfrm>
            <a:off x="8061512" y="4105834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979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0A987A-19F4-70D4-3673-3409C398FA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024"/>
            <a:ext cx="18287999" cy="90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9CECE4-D69C-6F47-DB8B-9BB2121036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251576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F5727121-7E62-AFB2-FF53-C8611CEB2A2E}"/>
              </a:ext>
            </a:extLst>
          </p:cNvPr>
          <p:cNvSpPr/>
          <p:nvPr/>
        </p:nvSpPr>
        <p:spPr>
          <a:xfrm>
            <a:off x="7785847" y="1981201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56BB23B7-0EEE-FBAA-8D9F-4F8F9D96A23D}"/>
              </a:ext>
            </a:extLst>
          </p:cNvPr>
          <p:cNvSpPr/>
          <p:nvPr/>
        </p:nvSpPr>
        <p:spPr>
          <a:xfrm>
            <a:off x="7785847" y="4961965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1DB4E027-E632-9B79-66B8-4DEB68B056AD}"/>
              </a:ext>
            </a:extLst>
          </p:cNvPr>
          <p:cNvSpPr/>
          <p:nvPr/>
        </p:nvSpPr>
        <p:spPr>
          <a:xfrm>
            <a:off x="7785847" y="6113931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FDB20CAB-07F4-3BBB-2599-31818FEEB7DE}"/>
              </a:ext>
            </a:extLst>
          </p:cNvPr>
          <p:cNvSpPr/>
          <p:nvPr/>
        </p:nvSpPr>
        <p:spPr>
          <a:xfrm>
            <a:off x="7884458" y="7319683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B035C7F2-1F2E-95CD-97BE-019D7EC9A143}"/>
              </a:ext>
            </a:extLst>
          </p:cNvPr>
          <p:cNvSpPr/>
          <p:nvPr/>
        </p:nvSpPr>
        <p:spPr>
          <a:xfrm>
            <a:off x="7844117" y="8449235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87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0DDB8B-7B7D-0CFD-222B-73E291BA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17404"/>
              </p:ext>
            </p:extLst>
          </p:nvPr>
        </p:nvGraphicFramePr>
        <p:xfrm>
          <a:off x="1163195" y="331058"/>
          <a:ext cx="6841552" cy="857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8400">
                  <a:extLst>
                    <a:ext uri="{9D8B030D-6E8A-4147-A177-3AD203B41FA5}">
                      <a16:colId xmlns:a16="http://schemas.microsoft.com/office/drawing/2014/main" val="2271776584"/>
                    </a:ext>
                  </a:extLst>
                </a:gridCol>
                <a:gridCol w="4313152">
                  <a:extLst>
                    <a:ext uri="{9D8B030D-6E8A-4147-A177-3AD203B41FA5}">
                      <a16:colId xmlns:a16="http://schemas.microsoft.com/office/drawing/2014/main" val="52954014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  <a:latin typeface="Encode Sans" panose="020B0604020202020204" charset="0"/>
                        </a:rPr>
                        <a:t>Provincia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  <a:latin typeface="Encode Sans" panose="020B0604020202020204" charset="0"/>
                        </a:rPr>
                        <a:t>Nombre Apellido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621946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  <a:latin typeface="Encode Sans" panose="020B0604020202020204" charset="0"/>
                        </a:rPr>
                        <a:t>Buenos Aires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  <a:latin typeface="Encode Sans" panose="020B0604020202020204" charset="0"/>
                        </a:rPr>
                        <a:t>Soledad </a:t>
                      </a:r>
                      <a:r>
                        <a:rPr lang="es-AR" sz="2000" u="none" strike="noStrike" dirty="0" err="1">
                          <a:effectLst/>
                          <a:latin typeface="Encode Sans" panose="020B0604020202020204" charset="0"/>
                        </a:rPr>
                        <a:t>Gonzalez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131868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CABA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Rosana Cuini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92044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Catamarca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Yapur Aldana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225493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Chaco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Veronica Arce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4392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Chubut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Emilia Villar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73372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Cordoba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Maria Susana Hernandez Caffot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286946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Corrientes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Fernando Achinelli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68422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Entre Rios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Carlos Eduardo Bantar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955924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Formosa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Julian Emilio Bibolini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40246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Jujuy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Fabiana Vaca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567693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La Pampa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 Ana Laura Sanchez</a:t>
                      </a:r>
                      <a:endParaRPr lang="es-AR" sz="2000" b="0" i="0" u="none" strike="noStrike">
                        <a:solidFill>
                          <a:srgbClr val="222222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0528547"/>
                  </a:ext>
                </a:extLst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La Rioja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Blas Rombolá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43212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Mendoza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Andrea Falaschi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089194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 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 err="1">
                          <a:effectLst/>
                          <a:latin typeface="Encode Sans" panose="020B0604020202020204" charset="0"/>
                        </a:rPr>
                        <a:t>Maria</a:t>
                      </a:r>
                      <a:r>
                        <a:rPr lang="es-AR" sz="2000" u="none" strike="noStrike" dirty="0">
                          <a:effectLst/>
                          <a:latin typeface="Encode Sans" panose="020B0604020202020204" charset="0"/>
                        </a:rPr>
                        <a:t> Cecilia Orueta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46929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Misiones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Leopoldo Benítez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44135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 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Fabián Zelaya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789678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Neuquen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Liliana Calani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498644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Rio Negro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Encode Sans" panose="020B0604020202020204" charset="0"/>
                        </a:rPr>
                        <a:t>Lic Silvia Neirot, Dra Marta Aparicio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33435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Salta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Maria Paula Herrera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772217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San Juan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Rosita Contreras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073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San Luis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 Sandra Mugnaini</a:t>
                      </a:r>
                      <a:endParaRPr lang="es-AR" sz="2000" b="0" i="0" u="none" strike="noStrike">
                        <a:solidFill>
                          <a:srgbClr val="222222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82270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 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Alejandra Cuello</a:t>
                      </a:r>
                      <a:endParaRPr lang="es-AR" sz="2000" b="0" i="0" u="none" strike="noStrike">
                        <a:solidFill>
                          <a:srgbClr val="222222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3684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Santa Cruz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Dra Tatiana Iglesias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5123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Santa Fe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Carolina Cudos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67887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Santiago del Estero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Dra Andrea Dorado 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57297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Tierra del Fuego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Ivan Gramundi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99352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>
                          <a:effectLst/>
                          <a:latin typeface="Encode Sans" panose="020B0604020202020204" charset="0"/>
                        </a:rPr>
                        <a:t>Tucuman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 err="1">
                          <a:effectLst/>
                          <a:latin typeface="Encode Sans" panose="020B0604020202020204" charset="0"/>
                        </a:rPr>
                        <a:t>Dra</a:t>
                      </a:r>
                      <a:r>
                        <a:rPr lang="es-AR" sz="2000" u="none" strike="noStrike" dirty="0">
                          <a:effectLst/>
                          <a:latin typeface="Encode Sans" panose="020B0604020202020204" charset="0"/>
                        </a:rPr>
                        <a:t> Norma </a:t>
                      </a:r>
                      <a:r>
                        <a:rPr lang="es-AR" sz="2000" u="none" strike="noStrike" dirty="0" err="1">
                          <a:effectLst/>
                          <a:latin typeface="Encode Sans" panose="020B0604020202020204" charset="0"/>
                        </a:rPr>
                        <a:t>Cudmani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Encode Sans" panose="020B060402020202020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551643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4BCF789-29BF-C7C3-EAF1-8BEF630BA48B}"/>
              </a:ext>
            </a:extLst>
          </p:cNvPr>
          <p:cNvSpPr txBox="1"/>
          <p:nvPr/>
        </p:nvSpPr>
        <p:spPr>
          <a:xfrm>
            <a:off x="9284947" y="1726332"/>
            <a:ext cx="67695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400" b="1" dirty="0">
                <a:solidFill>
                  <a:schemeClr val="accent6"/>
                </a:solidFill>
                <a:latin typeface="Encode Sans" panose="00000500000000000000" pitchFamily="2" charset="0"/>
              </a:rPr>
              <a:t>REFERENTES JURISDICCIONALES – USO APROPIADO DE ANTIMICROBIANOS</a:t>
            </a:r>
          </a:p>
          <a:p>
            <a:pPr>
              <a:defRPr/>
            </a:pP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endParaRPr lang="es-AR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A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Conformación de MESAS JURISDICCIONALES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Implementación secuencial de acciones orientadas a desarrollar:</a:t>
            </a:r>
          </a:p>
          <a:p>
            <a:pPr>
              <a:defRPr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Programas de prevención, vigilancia y control de IACS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Acciones para fortalecer la seguridad del paciente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Optimizar el uso de ATM en todas las instituciones sanitarias</a:t>
            </a:r>
            <a:endParaRPr lang="es-AR" sz="24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8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8A6E7C0-F2F7-E218-F2B4-7169B0F3B764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3336856" y="914156"/>
            <a:ext cx="58930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55F03-9922-79B1-CE38-4C85C8FC7823}"/>
              </a:ext>
            </a:extLst>
          </p:cNvPr>
          <p:cNvSpPr txBox="1"/>
          <p:nvPr/>
        </p:nvSpPr>
        <p:spPr>
          <a:xfrm>
            <a:off x="749508" y="1824880"/>
            <a:ext cx="4496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1"/>
                </a:solidFill>
                <a:latin typeface="Encode Sans" panose="00000500000000000000" pitchFamily="2" charset="0"/>
              </a:rPr>
              <a:t>Línea estratégica 1</a:t>
            </a:r>
          </a:p>
          <a:p>
            <a:pPr>
              <a:defRPr/>
            </a:pP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Fortalecer la incorporación de las instituciones sanitarias al Programa VIHDA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8C58A73-84C7-796E-CDE1-8A99502402AF}"/>
              </a:ext>
            </a:extLst>
          </p:cNvPr>
          <p:cNvGrpSpPr/>
          <p:nvPr/>
        </p:nvGrpSpPr>
        <p:grpSpPr>
          <a:xfrm>
            <a:off x="2056056" y="273756"/>
            <a:ext cx="1280800" cy="1280800"/>
            <a:chOff x="3182580" y="2582236"/>
            <a:chExt cx="1280800" cy="1280800"/>
          </a:xfrm>
        </p:grpSpPr>
        <p:sp>
          <p:nvSpPr>
            <p:cNvPr id="6" name="Google Shape;302;p20">
              <a:extLst>
                <a:ext uri="{FF2B5EF4-FFF2-40B4-BE49-F238E27FC236}">
                  <a16:creationId xmlns:a16="http://schemas.microsoft.com/office/drawing/2014/main" id="{698AFD15-CF7F-AC5F-0BFC-C7CB06D73729}"/>
                </a:ext>
              </a:extLst>
            </p:cNvPr>
            <p:cNvSpPr/>
            <p:nvPr/>
          </p:nvSpPr>
          <p:spPr>
            <a:xfrm>
              <a:off x="3182580" y="2582236"/>
              <a:ext cx="1280800" cy="128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303;p20">
              <a:extLst>
                <a:ext uri="{FF2B5EF4-FFF2-40B4-BE49-F238E27FC236}">
                  <a16:creationId xmlns:a16="http://schemas.microsoft.com/office/drawing/2014/main" id="{858682DC-5F35-B0F1-76C8-37482B2A7D0D}"/>
                </a:ext>
              </a:extLst>
            </p:cNvPr>
            <p:cNvSpPr/>
            <p:nvPr/>
          </p:nvSpPr>
          <p:spPr>
            <a:xfrm>
              <a:off x="3287780" y="2687436"/>
              <a:ext cx="1070400" cy="107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4DA5BB-2389-E31F-6162-B92DA8264790}"/>
                </a:ext>
              </a:extLst>
            </p:cNvPr>
            <p:cNvSpPr txBox="1"/>
            <p:nvPr/>
          </p:nvSpPr>
          <p:spPr>
            <a:xfrm>
              <a:off x="3624388" y="2859330"/>
              <a:ext cx="417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600" b="1" dirty="0">
                  <a:solidFill>
                    <a:schemeClr val="bg1"/>
                  </a:solidFill>
                  <a:latin typeface="Encode Sans" panose="000005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B9AC5E9-6D83-E899-BB5F-9CE1E96730EA}"/>
              </a:ext>
            </a:extLst>
          </p:cNvPr>
          <p:cNvGrpSpPr/>
          <p:nvPr/>
        </p:nvGrpSpPr>
        <p:grpSpPr>
          <a:xfrm>
            <a:off x="5582376" y="273756"/>
            <a:ext cx="1280800" cy="1280800"/>
            <a:chOff x="3182580" y="2582236"/>
            <a:chExt cx="1280800" cy="1280800"/>
          </a:xfrm>
        </p:grpSpPr>
        <p:sp>
          <p:nvSpPr>
            <p:cNvPr id="10" name="Google Shape;302;p20">
              <a:extLst>
                <a:ext uri="{FF2B5EF4-FFF2-40B4-BE49-F238E27FC236}">
                  <a16:creationId xmlns:a16="http://schemas.microsoft.com/office/drawing/2014/main" id="{A796DBA8-6894-44B2-6A17-DD00E2CA15E7}"/>
                </a:ext>
              </a:extLst>
            </p:cNvPr>
            <p:cNvSpPr/>
            <p:nvPr/>
          </p:nvSpPr>
          <p:spPr>
            <a:xfrm>
              <a:off x="3182580" y="2582236"/>
              <a:ext cx="1280800" cy="128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303;p20">
              <a:extLst>
                <a:ext uri="{FF2B5EF4-FFF2-40B4-BE49-F238E27FC236}">
                  <a16:creationId xmlns:a16="http://schemas.microsoft.com/office/drawing/2014/main" id="{52933743-700D-D784-2747-105BD4576027}"/>
                </a:ext>
              </a:extLst>
            </p:cNvPr>
            <p:cNvSpPr/>
            <p:nvPr/>
          </p:nvSpPr>
          <p:spPr>
            <a:xfrm>
              <a:off x="3287780" y="2687436"/>
              <a:ext cx="1070400" cy="1070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4DF846-02FF-0854-8B1D-52E14756AE3B}"/>
              </a:ext>
            </a:extLst>
          </p:cNvPr>
          <p:cNvSpPr txBox="1"/>
          <p:nvPr/>
        </p:nvSpPr>
        <p:spPr>
          <a:xfrm>
            <a:off x="9108695" y="1824880"/>
            <a:ext cx="8714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Encode Sans" panose="00000500000000000000" pitchFamily="2" charset="0"/>
              </a:rPr>
              <a:t>Implementación del Programa VIHDA</a:t>
            </a:r>
            <a:br>
              <a:rPr lang="es-A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Encode Sans" panose="00000500000000000000" pitchFamily="2" charset="0"/>
              </a:rPr>
            </a:br>
            <a:endParaRPr lang="es-AR" sz="2000" b="1" dirty="0">
              <a:solidFill>
                <a:srgbClr val="EE3D8F"/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AR" sz="2000" b="1" dirty="0">
                <a:solidFill>
                  <a:srgbClr val="EE3D8F"/>
                </a:solidFill>
                <a:latin typeface="Encode Sans" panose="00000500000000000000" pitchFamily="2" charset="0"/>
              </a:rPr>
              <a:t>En todos los Hospitales de complejidad nivel III de todo el sistema jurisdiccional -  Etapa I</a:t>
            </a:r>
          </a:p>
          <a:p>
            <a:pPr>
              <a:defRPr/>
            </a:pPr>
            <a:endParaRPr lang="es-AR" sz="2000" b="1" dirty="0">
              <a:solidFill>
                <a:schemeClr val="bg2"/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AR" sz="2000" dirty="0">
                <a:solidFill>
                  <a:schemeClr val="bg2"/>
                </a:solidFill>
                <a:latin typeface="Encode Sans" panose="00000500000000000000" pitchFamily="2" charset="0"/>
              </a:rPr>
              <a:t>Programa de </a:t>
            </a:r>
            <a:r>
              <a:rPr lang="es-AR" sz="2000" b="1" dirty="0">
                <a:solidFill>
                  <a:schemeClr val="bg2"/>
                </a:solidFill>
                <a:latin typeface="Encode Sans" panose="00000500000000000000" pitchFamily="2" charset="0"/>
              </a:rPr>
              <a:t>FORTALECIMIENTO DE LA CAPACIDADES DEL EQUIPO DE SALUD PARA LA CALIDAD Y SEGURIDAD (FESCAS) </a:t>
            </a:r>
            <a:r>
              <a:rPr lang="es-AR" sz="2000" dirty="0">
                <a:solidFill>
                  <a:schemeClr val="bg2"/>
                </a:solidFill>
                <a:latin typeface="Encode Sans" panose="00000500000000000000" pitchFamily="2" charset="0"/>
              </a:rPr>
              <a:t>para el </a:t>
            </a:r>
            <a:r>
              <a:rPr lang="es-AR" sz="2000" dirty="0" err="1">
                <a:solidFill>
                  <a:schemeClr val="bg2"/>
                </a:solidFill>
                <a:latin typeface="Encode Sans" panose="00000500000000000000" pitchFamily="2" charset="0"/>
              </a:rPr>
              <a:t>sub-sector</a:t>
            </a:r>
            <a:r>
              <a:rPr lang="es-AR" sz="2000" dirty="0">
                <a:solidFill>
                  <a:schemeClr val="bg2"/>
                </a:solidFill>
                <a:latin typeface="Encode Sans" panose="00000500000000000000" pitchFamily="2" charset="0"/>
              </a:rPr>
              <a:t> privado</a:t>
            </a:r>
          </a:p>
        </p:txBody>
      </p:sp>
      <p:sp>
        <p:nvSpPr>
          <p:cNvPr id="13" name="Google Shape;302;p20">
            <a:extLst>
              <a:ext uri="{FF2B5EF4-FFF2-40B4-BE49-F238E27FC236}">
                <a16:creationId xmlns:a16="http://schemas.microsoft.com/office/drawing/2014/main" id="{756537E9-4393-5B0D-32B0-4A0DA8CE4070}"/>
              </a:ext>
            </a:extLst>
          </p:cNvPr>
          <p:cNvSpPr/>
          <p:nvPr/>
        </p:nvSpPr>
        <p:spPr>
          <a:xfrm>
            <a:off x="9811965" y="207339"/>
            <a:ext cx="1280800" cy="1280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Google Shape;303;p20">
            <a:extLst>
              <a:ext uri="{FF2B5EF4-FFF2-40B4-BE49-F238E27FC236}">
                <a16:creationId xmlns:a16="http://schemas.microsoft.com/office/drawing/2014/main" id="{864348BC-FB5C-D6FF-1B21-DDE9B97EF869}"/>
              </a:ext>
            </a:extLst>
          </p:cNvPr>
          <p:cNvSpPr/>
          <p:nvPr/>
        </p:nvSpPr>
        <p:spPr>
          <a:xfrm>
            <a:off x="9925524" y="312539"/>
            <a:ext cx="1070400" cy="107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971179-F6AD-8A69-7A44-DA4B33938BE8}"/>
              </a:ext>
            </a:extLst>
          </p:cNvPr>
          <p:cNvSpPr txBox="1"/>
          <p:nvPr/>
        </p:nvSpPr>
        <p:spPr>
          <a:xfrm>
            <a:off x="5582376" y="481309"/>
            <a:ext cx="128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</a:br>
            <a: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  <a:t>acción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917086-D510-9582-F29C-BE053DC74FDF}"/>
              </a:ext>
            </a:extLst>
          </p:cNvPr>
          <p:cNvSpPr txBox="1"/>
          <p:nvPr/>
        </p:nvSpPr>
        <p:spPr>
          <a:xfrm>
            <a:off x="9715124" y="704738"/>
            <a:ext cx="12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  <a:t>acción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1333C7-B0DB-EABE-2A47-AAD5F11CBD6F}"/>
              </a:ext>
            </a:extLst>
          </p:cNvPr>
          <p:cNvSpPr txBox="1"/>
          <p:nvPr/>
        </p:nvSpPr>
        <p:spPr>
          <a:xfrm>
            <a:off x="5477991" y="1847904"/>
            <a:ext cx="318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Encode Sans" panose="00000500000000000000" pitchFamily="2" charset="0"/>
              </a:rPr>
              <a:t>Avanzar en una propuesta de Convenio con las jurisdicciones </a:t>
            </a:r>
            <a:endParaRPr lang="es-AR" sz="2000" b="1" dirty="0">
              <a:solidFill>
                <a:srgbClr val="EE3D8F"/>
              </a:solidFill>
              <a:latin typeface="Encode Sans" panose="00000500000000000000" pitchFamily="2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DB38333-AB4E-A0A1-080D-3E50E2EE1F15}"/>
              </a:ext>
            </a:extLst>
          </p:cNvPr>
          <p:cNvCxnSpPr>
            <a:stCxn id="22" idx="6"/>
            <a:endCxn id="27" idx="6"/>
          </p:cNvCxnSpPr>
          <p:nvPr/>
        </p:nvCxnSpPr>
        <p:spPr>
          <a:xfrm>
            <a:off x="3336856" y="4211993"/>
            <a:ext cx="35263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B1EA73-A5F7-1F4E-4CB4-CFAE5464F10C}"/>
              </a:ext>
            </a:extLst>
          </p:cNvPr>
          <p:cNvSpPr txBox="1"/>
          <p:nvPr/>
        </p:nvSpPr>
        <p:spPr>
          <a:xfrm>
            <a:off x="2056056" y="5122717"/>
            <a:ext cx="318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6"/>
                </a:solidFill>
                <a:latin typeface="Encode Sans" panose="00000500000000000000" pitchFamily="2" charset="0"/>
              </a:rPr>
              <a:t>Línea estratégica 2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F044EFC-D1C9-ECD3-F018-3656AE5D656A}"/>
              </a:ext>
            </a:extLst>
          </p:cNvPr>
          <p:cNvGrpSpPr/>
          <p:nvPr/>
        </p:nvGrpSpPr>
        <p:grpSpPr>
          <a:xfrm>
            <a:off x="2056056" y="3571593"/>
            <a:ext cx="1280800" cy="1280800"/>
            <a:chOff x="3182580" y="2582236"/>
            <a:chExt cx="1280800" cy="1280800"/>
          </a:xfrm>
        </p:grpSpPr>
        <p:sp>
          <p:nvSpPr>
            <p:cNvPr id="22" name="Google Shape;302;p20">
              <a:extLst>
                <a:ext uri="{FF2B5EF4-FFF2-40B4-BE49-F238E27FC236}">
                  <a16:creationId xmlns:a16="http://schemas.microsoft.com/office/drawing/2014/main" id="{403030A1-F82C-63AF-3875-389418461791}"/>
                </a:ext>
              </a:extLst>
            </p:cNvPr>
            <p:cNvSpPr/>
            <p:nvPr/>
          </p:nvSpPr>
          <p:spPr>
            <a:xfrm>
              <a:off x="3182580" y="2582236"/>
              <a:ext cx="1280800" cy="128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303;p20">
              <a:extLst>
                <a:ext uri="{FF2B5EF4-FFF2-40B4-BE49-F238E27FC236}">
                  <a16:creationId xmlns:a16="http://schemas.microsoft.com/office/drawing/2014/main" id="{D26DEF1F-1D0C-172E-A487-2F84ED137B6B}"/>
                </a:ext>
              </a:extLst>
            </p:cNvPr>
            <p:cNvSpPr/>
            <p:nvPr/>
          </p:nvSpPr>
          <p:spPr>
            <a:xfrm>
              <a:off x="3287780" y="2687436"/>
              <a:ext cx="1070400" cy="1070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FA20F0EA-780E-E57B-49A7-D8EB703473AB}"/>
                </a:ext>
              </a:extLst>
            </p:cNvPr>
            <p:cNvSpPr txBox="1"/>
            <p:nvPr/>
          </p:nvSpPr>
          <p:spPr>
            <a:xfrm>
              <a:off x="3624388" y="2859330"/>
              <a:ext cx="417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600" b="1" dirty="0">
                  <a:solidFill>
                    <a:schemeClr val="bg1"/>
                  </a:solidFill>
                  <a:latin typeface="Encode Sans" panose="000005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85E6215-AA1B-747A-64CA-6FF3E66F9DC2}"/>
              </a:ext>
            </a:extLst>
          </p:cNvPr>
          <p:cNvSpPr txBox="1"/>
          <p:nvPr/>
        </p:nvSpPr>
        <p:spPr>
          <a:xfrm>
            <a:off x="5305120" y="5016357"/>
            <a:ext cx="462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6"/>
                </a:solidFill>
                <a:latin typeface="Encode Sans" panose="00000500000000000000" pitchFamily="2" charset="0"/>
              </a:rPr>
              <a:t>Autoevaluación sobre </a:t>
            </a:r>
          </a:p>
          <a:p>
            <a:pPr>
              <a:defRPr/>
            </a:pPr>
            <a:r>
              <a:rPr lang="es-AR" sz="2000" b="1" dirty="0">
                <a:solidFill>
                  <a:schemeClr val="accent6"/>
                </a:solidFill>
                <a:latin typeface="Encode Sans" panose="00000500000000000000" pitchFamily="2" charset="0"/>
              </a:rPr>
              <a:t>buenas prácticas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FE8B7B6-7BCE-2CE8-9614-41945F14DF5E}"/>
              </a:ext>
            </a:extLst>
          </p:cNvPr>
          <p:cNvGrpSpPr/>
          <p:nvPr/>
        </p:nvGrpSpPr>
        <p:grpSpPr>
          <a:xfrm>
            <a:off x="5582376" y="3571593"/>
            <a:ext cx="1280800" cy="1280800"/>
            <a:chOff x="3182580" y="2582236"/>
            <a:chExt cx="1280800" cy="1280800"/>
          </a:xfrm>
        </p:grpSpPr>
        <p:sp>
          <p:nvSpPr>
            <p:cNvPr id="27" name="Google Shape;302;p20">
              <a:extLst>
                <a:ext uri="{FF2B5EF4-FFF2-40B4-BE49-F238E27FC236}">
                  <a16:creationId xmlns:a16="http://schemas.microsoft.com/office/drawing/2014/main" id="{E78840C5-31C5-22EB-3533-68A2C572000C}"/>
                </a:ext>
              </a:extLst>
            </p:cNvPr>
            <p:cNvSpPr/>
            <p:nvPr/>
          </p:nvSpPr>
          <p:spPr>
            <a:xfrm>
              <a:off x="3182580" y="2582236"/>
              <a:ext cx="1280800" cy="1280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303;p20">
              <a:extLst>
                <a:ext uri="{FF2B5EF4-FFF2-40B4-BE49-F238E27FC236}">
                  <a16:creationId xmlns:a16="http://schemas.microsoft.com/office/drawing/2014/main" id="{A95CA79B-2DBF-9947-82A3-6BDA373595BB}"/>
                </a:ext>
              </a:extLst>
            </p:cNvPr>
            <p:cNvSpPr/>
            <p:nvPr/>
          </p:nvSpPr>
          <p:spPr>
            <a:xfrm>
              <a:off x="3287780" y="2687436"/>
              <a:ext cx="1070400" cy="1070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 dirty="0">
                <a:latin typeface="Encode Sans" panose="000005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FE53ED7-64D5-0996-B094-8867790115A9}"/>
              </a:ext>
            </a:extLst>
          </p:cNvPr>
          <p:cNvSpPr txBox="1"/>
          <p:nvPr/>
        </p:nvSpPr>
        <p:spPr>
          <a:xfrm>
            <a:off x="5582376" y="3766699"/>
            <a:ext cx="128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</a:br>
            <a: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  <a:t>acción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B8A6438-A82D-9A29-B513-7C15DEBA6F25}"/>
              </a:ext>
            </a:extLst>
          </p:cNvPr>
          <p:cNvCxnSpPr>
            <a:stCxn id="35" idx="6"/>
            <a:endCxn id="39" idx="6"/>
          </p:cNvCxnSpPr>
          <p:nvPr/>
        </p:nvCxnSpPr>
        <p:spPr>
          <a:xfrm>
            <a:off x="3336856" y="6910222"/>
            <a:ext cx="35263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F70A3E9-738F-3B79-19A1-4535FE24C371}"/>
              </a:ext>
            </a:extLst>
          </p:cNvPr>
          <p:cNvSpPr txBox="1"/>
          <p:nvPr/>
        </p:nvSpPr>
        <p:spPr>
          <a:xfrm>
            <a:off x="330252" y="7712110"/>
            <a:ext cx="4496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5"/>
                </a:solidFill>
                <a:latin typeface="Encode Sans" panose="00000500000000000000" pitchFamily="2" charset="0"/>
              </a:rPr>
              <a:t>Línea estratégica 3</a:t>
            </a:r>
          </a:p>
          <a:p>
            <a:pPr>
              <a:defRPr/>
            </a:pPr>
            <a:endParaRPr lang="es-AR" sz="2000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Implementación de acciones para fortalecer el uso apropiado de ATB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.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Google Shape;302;p20">
            <a:extLst>
              <a:ext uri="{FF2B5EF4-FFF2-40B4-BE49-F238E27FC236}">
                <a16:creationId xmlns:a16="http://schemas.microsoft.com/office/drawing/2014/main" id="{E7CB9367-84DE-E55E-3AEE-F716E1AE4399}"/>
              </a:ext>
            </a:extLst>
          </p:cNvPr>
          <p:cNvSpPr/>
          <p:nvPr/>
        </p:nvSpPr>
        <p:spPr>
          <a:xfrm>
            <a:off x="2056056" y="6269822"/>
            <a:ext cx="1280800" cy="1280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6" name="Google Shape;303;p20">
            <a:extLst>
              <a:ext uri="{FF2B5EF4-FFF2-40B4-BE49-F238E27FC236}">
                <a16:creationId xmlns:a16="http://schemas.microsoft.com/office/drawing/2014/main" id="{C1B8277A-1FD0-E84C-6C8D-316745A54250}"/>
              </a:ext>
            </a:extLst>
          </p:cNvPr>
          <p:cNvSpPr/>
          <p:nvPr/>
        </p:nvSpPr>
        <p:spPr>
          <a:xfrm>
            <a:off x="2161256" y="6375022"/>
            <a:ext cx="1070400" cy="107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9610067-BA1B-9727-CCAA-D85F7F0FF99D}"/>
              </a:ext>
            </a:extLst>
          </p:cNvPr>
          <p:cNvSpPr txBox="1"/>
          <p:nvPr/>
        </p:nvSpPr>
        <p:spPr>
          <a:xfrm>
            <a:off x="2497864" y="6546916"/>
            <a:ext cx="41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31C664A-F055-390F-3062-9792448DC7A2}"/>
              </a:ext>
            </a:extLst>
          </p:cNvPr>
          <p:cNvSpPr txBox="1"/>
          <p:nvPr/>
        </p:nvSpPr>
        <p:spPr>
          <a:xfrm>
            <a:off x="5245768" y="7655822"/>
            <a:ext cx="3702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5"/>
                </a:solidFill>
                <a:latin typeface="Encode Sans" panose="00000500000000000000" pitchFamily="2" charset="0"/>
              </a:rPr>
              <a:t>Promover la conformación de mesas jurisdiccionales junto a los referentes designados</a:t>
            </a:r>
            <a:endParaRPr lang="es-ES" sz="2000" dirty="0">
              <a:solidFill>
                <a:schemeClr val="accent5"/>
              </a:solidFill>
            </a:endParaRPr>
          </a:p>
        </p:txBody>
      </p:sp>
      <p:sp>
        <p:nvSpPr>
          <p:cNvPr id="39" name="Google Shape;302;p20">
            <a:extLst>
              <a:ext uri="{FF2B5EF4-FFF2-40B4-BE49-F238E27FC236}">
                <a16:creationId xmlns:a16="http://schemas.microsoft.com/office/drawing/2014/main" id="{DCAB986B-CD74-5347-FDEF-BDC06DC76FBC}"/>
              </a:ext>
            </a:extLst>
          </p:cNvPr>
          <p:cNvSpPr/>
          <p:nvPr/>
        </p:nvSpPr>
        <p:spPr>
          <a:xfrm>
            <a:off x="5582376" y="6269822"/>
            <a:ext cx="1280800" cy="1280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" name="Google Shape;303;p20">
            <a:extLst>
              <a:ext uri="{FF2B5EF4-FFF2-40B4-BE49-F238E27FC236}">
                <a16:creationId xmlns:a16="http://schemas.microsoft.com/office/drawing/2014/main" id="{B951463E-86EC-F094-7182-B5B64AD83BF0}"/>
              </a:ext>
            </a:extLst>
          </p:cNvPr>
          <p:cNvSpPr/>
          <p:nvPr/>
        </p:nvSpPr>
        <p:spPr>
          <a:xfrm>
            <a:off x="5687576" y="6375022"/>
            <a:ext cx="1070400" cy="1070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000" dirty="0">
              <a:latin typeface="Encode Sans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9467B35-CFD1-D357-4665-5855DF370234}"/>
              </a:ext>
            </a:extLst>
          </p:cNvPr>
          <p:cNvSpPr txBox="1"/>
          <p:nvPr/>
        </p:nvSpPr>
        <p:spPr>
          <a:xfrm>
            <a:off x="5582376" y="6477375"/>
            <a:ext cx="128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</a:br>
            <a:r>
              <a:rPr lang="es-AR" sz="1600" b="1" dirty="0">
                <a:solidFill>
                  <a:schemeClr val="bg1"/>
                </a:solidFill>
                <a:latin typeface="Encode Sans" panose="00000500000000000000" pitchFamily="2" charset="0"/>
                <a:cs typeface="Calibri" panose="020F0502020204030204" pitchFamily="34" charset="0"/>
              </a:rPr>
              <a:t>acción</a:t>
            </a:r>
          </a:p>
        </p:txBody>
      </p:sp>
    </p:spTree>
    <p:extLst>
      <p:ext uri="{BB962C8B-B14F-4D97-AF65-F5344CB8AC3E}">
        <p14:creationId xmlns:p14="http://schemas.microsoft.com/office/powerpoint/2010/main" val="97644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BC781-C1BB-434C-B704-DE0A012F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BE3577-8170-8B21-DD94-F5A3711781EC}"/>
              </a:ext>
            </a:extLst>
          </p:cNvPr>
          <p:cNvSpPr txBox="1"/>
          <p:nvPr/>
        </p:nvSpPr>
        <p:spPr>
          <a:xfrm>
            <a:off x="906287" y="513702"/>
            <a:ext cx="15935781" cy="832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latin typeface="Encode Sans" panose="020B0604020202020204" charset="0"/>
              </a:rPr>
              <a:t>Incremento en la resistencia antimicrobiana: </a:t>
            </a:r>
            <a:r>
              <a:rPr lang="es-AR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2019 la </a:t>
            </a:r>
            <a:r>
              <a:rPr lang="es-AR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mortalidad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por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causas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directamente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atribuibles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a la RAM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fue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1,27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millones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de personas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, y las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muertes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asociadas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a la RAM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fue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casi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5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millones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de personas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en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todo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el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mundo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Encode Sans" panose="020B0604020202020204" charset="0"/>
              <a:cs typeface="Calibri"/>
              <a:sym typeface="Calibri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Infecciones</a:t>
            </a:r>
            <a:r>
              <a:rPr lang="en-US" sz="2400" b="1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Asociadas</a:t>
            </a:r>
            <a:r>
              <a:rPr lang="en-US" sz="2400" b="1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 al </a:t>
            </a:r>
            <a:r>
              <a:rPr lang="en-US" sz="2400" b="1" dirty="0" err="1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cuidado</a:t>
            </a:r>
            <a:r>
              <a:rPr lang="en-US" sz="2400" b="1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 de la </a:t>
            </a:r>
            <a:r>
              <a:rPr lang="en-US" sz="2400" b="1" dirty="0" err="1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Salud</a:t>
            </a:r>
            <a:r>
              <a:rPr lang="en-US" sz="2400" b="1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 (IACS): 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Las Infecciones Asociadas al Cuidado de la Salud (IACS) representan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un problema sanitario controlable 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que afecta fundamentalmente a los pacientes hospitalizados y que, además de prolongar el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tiempo de estancia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, aumentan la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morbimortalidad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 y los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costos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 para el sistema sanitario y para la comunidad en general. Entre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un 3% y un 17 % 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de los pacientes que requieren internación se ven afectados por esta problemática, contribuyendo al incremento de la mortalidad en aproximadamente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un 4% y causando directamente cerca del 1% de las muertes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chemeClr val="bg2">
                  <a:lumMod val="75000"/>
                </a:schemeClr>
              </a:solidFill>
              <a:latin typeface="Encode Sans" panose="020B0604020202020204" charset="0"/>
              <a:cs typeface="Calibri"/>
              <a:sym typeface="Calibri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Seguridad del paciente: </a:t>
            </a:r>
            <a:r>
              <a:rPr lang="es-ES" sz="2400" dirty="0">
                <a:solidFill>
                  <a:schemeClr val="tx1"/>
                </a:solidFill>
                <a:latin typeface="Encode Sans" panose="020B0604020202020204" charset="0"/>
                <a:cs typeface="Calibri"/>
                <a:sym typeface="Calibri"/>
              </a:rPr>
              <a:t>Refiere a l</a:t>
            </a: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a prevención y reducción de daños prevenibles asociados a la atención médica. Las acciones para seguridad del paciente son el </a:t>
            </a:r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Encode Sans" panose="020B0604020202020204" charset="0"/>
                <a:cs typeface="Calibri"/>
                <a:sym typeface="Calibri"/>
              </a:rPr>
              <a:t>conjunto de elementos estructurales, procesos, instrumentos y metodologías que tiene por objeto minimizar el riesgo de sufrir un evento adverso en el proceso de atención de la salud o de mitigar sus consecuencias</a:t>
            </a:r>
            <a:endParaRPr lang="es-AR" sz="2400" b="1" dirty="0">
              <a:solidFill>
                <a:schemeClr val="bg2">
                  <a:lumMod val="75000"/>
                </a:schemeClr>
              </a:solidFill>
              <a:latin typeface="Encode Sans" panose="020B060402020202020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8E91FF-DECA-C210-E584-0D31B919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8" y="1171211"/>
            <a:ext cx="5395756" cy="77255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FC484D-151E-4014-B2B0-7AE0BAEEAAAB}"/>
              </a:ext>
            </a:extLst>
          </p:cNvPr>
          <p:cNvSpPr txBox="1"/>
          <p:nvPr/>
        </p:nvSpPr>
        <p:spPr>
          <a:xfrm>
            <a:off x="0" y="313042"/>
            <a:ext cx="18288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AR" sz="32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Marco Normativo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2E8E42-A7E0-28FB-B377-62B54B80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976" y="1171211"/>
            <a:ext cx="5524500" cy="78200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37E66E-8948-08B6-B490-9C6203A6E883}"/>
              </a:ext>
            </a:extLst>
          </p:cNvPr>
          <p:cNvSpPr txBox="1"/>
          <p:nvPr/>
        </p:nvSpPr>
        <p:spPr>
          <a:xfrm>
            <a:off x="7015397" y="5143500"/>
            <a:ext cx="9114019" cy="241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Encode Sans" panose="020B0604020202020204" charset="0"/>
              </a:rPr>
              <a:t>Resolución Ministerial 2885/83</a:t>
            </a:r>
          </a:p>
          <a:p>
            <a:endParaRPr lang="es-AR" sz="2400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AR" sz="2400" dirty="0">
                <a:latin typeface="Encode Sans" panose="020B0604020202020204" charset="0"/>
              </a:rPr>
              <a:t>Créase el Programa Nacional de Epidemiología y Control de Infecciones Hospitalarias que tendrá como sede operativa el INE “Dr. Juan R Jara”</a:t>
            </a:r>
          </a:p>
        </p:txBody>
      </p:sp>
    </p:spTree>
    <p:extLst>
      <p:ext uri="{BB962C8B-B14F-4D97-AF65-F5344CB8AC3E}">
        <p14:creationId xmlns:p14="http://schemas.microsoft.com/office/powerpoint/2010/main" val="31463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FC484D-151E-4014-B2B0-7AE0BAEEAAAB}"/>
              </a:ext>
            </a:extLst>
          </p:cNvPr>
          <p:cNvSpPr txBox="1"/>
          <p:nvPr/>
        </p:nvSpPr>
        <p:spPr>
          <a:xfrm>
            <a:off x="0" y="313042"/>
            <a:ext cx="18288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AR" sz="32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Marco Normativo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37E66E-8948-08B6-B490-9C6203A6E883}"/>
              </a:ext>
            </a:extLst>
          </p:cNvPr>
          <p:cNvSpPr txBox="1"/>
          <p:nvPr/>
        </p:nvSpPr>
        <p:spPr>
          <a:xfrm>
            <a:off x="247337" y="1615752"/>
            <a:ext cx="17793325" cy="680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Encode Sans" panose="020B0604020202020204" charset="0"/>
              </a:rPr>
              <a:t>Resolución Ministerial 432/92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PROGRAMA NACIONAL DE GARANTÍA DE CALIDAD DE LA ATENCIÓN MÉDICA</a:t>
            </a:r>
            <a:r>
              <a:rPr lang="es-ES" sz="2000" dirty="0">
                <a:latin typeface="Encode Sans" panose="020B0604020202020204" charset="0"/>
              </a:rPr>
              <a:t>, creado por Resolución </a:t>
            </a:r>
            <a:r>
              <a:rPr lang="es-ES" sz="2000" dirty="0" err="1">
                <a:latin typeface="Encode Sans" panose="020B0604020202020204" charset="0"/>
              </a:rPr>
              <a:t>N°</a:t>
            </a:r>
            <a:r>
              <a:rPr lang="es-ES" sz="2000" dirty="0">
                <a:latin typeface="Encode Sans" panose="020B0604020202020204" charset="0"/>
              </a:rPr>
              <a:t> 432/1992, refrendado oportunamente por el </a:t>
            </a:r>
            <a:r>
              <a:rPr lang="es-ES" sz="2000" b="1" dirty="0">
                <a:latin typeface="Encode Sans" panose="020B0604020202020204" charset="0"/>
              </a:rPr>
              <a:t>Decreto </a:t>
            </a:r>
            <a:r>
              <a:rPr lang="es-ES" sz="2000" b="1" dirty="0" err="1">
                <a:latin typeface="Encode Sans" panose="020B0604020202020204" charset="0"/>
              </a:rPr>
              <a:t>N°</a:t>
            </a:r>
            <a:r>
              <a:rPr lang="es-ES" sz="2000" b="1" dirty="0">
                <a:latin typeface="Encode Sans" panose="020B0604020202020204" charset="0"/>
              </a:rPr>
              <a:t> 1424/1997</a:t>
            </a:r>
            <a:r>
              <a:rPr lang="es-ES" sz="2000" dirty="0">
                <a:latin typeface="Encode Sans" panose="020B0604020202020204" charset="0"/>
              </a:rPr>
              <a:t>, luego por el </a:t>
            </a:r>
            <a:r>
              <a:rPr lang="es-ES" sz="2000" b="1" dirty="0">
                <a:latin typeface="Encode Sans" panose="020B0604020202020204" charset="0"/>
              </a:rPr>
              <a:t>Decreto </a:t>
            </a:r>
            <a:r>
              <a:rPr lang="es-ES" sz="2000" b="1" dirty="0" err="1">
                <a:latin typeface="Encode Sans" panose="020B0604020202020204" charset="0"/>
              </a:rPr>
              <a:t>N°</a:t>
            </a:r>
            <a:r>
              <a:rPr lang="es-ES" sz="2000" b="1" dirty="0">
                <a:latin typeface="Encode Sans" panose="020B0604020202020204" charset="0"/>
              </a:rPr>
              <a:t> 178/2017</a:t>
            </a:r>
            <a:r>
              <a:rPr lang="es-ES" sz="2000" dirty="0">
                <a:latin typeface="Encode Sans" panose="020B0604020202020204" charset="0"/>
              </a:rPr>
              <a:t> y la </a:t>
            </a:r>
            <a:r>
              <a:rPr lang="es-ES" sz="2000" b="1" dirty="0">
                <a:latin typeface="Encode Sans" panose="020B0604020202020204" charset="0"/>
              </a:rPr>
              <a:t>Resolución </a:t>
            </a:r>
            <a:r>
              <a:rPr lang="es-ES" sz="2000" b="1" dirty="0" err="1">
                <a:latin typeface="Encode Sans" panose="020B0604020202020204" charset="0"/>
              </a:rPr>
              <a:t>N°</a:t>
            </a:r>
            <a:r>
              <a:rPr lang="es-ES" sz="2000" b="1" dirty="0">
                <a:latin typeface="Encode Sans" panose="020B0604020202020204" charset="0"/>
              </a:rPr>
              <a:t> 856-E/2017 </a:t>
            </a:r>
            <a:r>
              <a:rPr lang="es-ES" sz="2000" dirty="0">
                <a:latin typeface="Encode Sans" panose="020B0604020202020204" charset="0"/>
              </a:rPr>
              <a:t>que actualizó los ejes conceptuales del Programa.</a:t>
            </a:r>
          </a:p>
          <a:p>
            <a:pPr>
              <a:lnSpc>
                <a:spcPct val="150000"/>
              </a:lnSpc>
            </a:pPr>
            <a:endParaRPr lang="es-ES" sz="2000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AR" sz="2000" b="1" dirty="0">
                <a:latin typeface="Encode Sans" panose="020B0604020202020204" charset="0"/>
              </a:rPr>
              <a:t>Resolución Ministerial 178/2018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Encode Sans" panose="020B0604020202020204" charset="0"/>
              </a:rPr>
              <a:t>Incorpórese al PROGRAMA NACIONAL DE GARANTÍA DE CALIDAD DE LA ATENCIÓN MÉDICA el </a:t>
            </a:r>
            <a:r>
              <a:rPr lang="es-ES" sz="2000" b="1" dirty="0">
                <a:latin typeface="Encode Sans" panose="020B0604020202020204" charset="0"/>
              </a:rPr>
              <a:t>SISTEMA NACIONAL DE EVALUACIÓN DE PROGRAMAS DE PREVENCIÓN Y CONTROL DE INFECCIONES ASOCIADAS AL CUIDADO DE LA SALUD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Encode Sans" panose="020B0604020202020204" charset="0"/>
              </a:rPr>
              <a:t>Incorpórese al PROGRAMA NACIONAL DE GARANTÍA DE CALIDAD DE LA ATENCIÓN MÉDICA el </a:t>
            </a:r>
            <a:r>
              <a:rPr lang="es-ES" sz="2000" b="1" dirty="0">
                <a:latin typeface="Encode Sans" panose="020B0604020202020204" charset="0"/>
              </a:rPr>
              <a:t>SISTEMA PARA LA </a:t>
            </a:r>
            <a:r>
              <a:rPr lang="es-ES" sz="2000" b="1" dirty="0">
                <a:highlight>
                  <a:srgbClr val="FFFF00"/>
                </a:highlight>
                <a:latin typeface="Encode Sans" panose="020B0604020202020204" charset="0"/>
              </a:rPr>
              <a:t>AUTOEVALUACIÓN </a:t>
            </a:r>
            <a:r>
              <a:rPr lang="es-ES" sz="2000" b="1" dirty="0">
                <a:latin typeface="Encode Sans" panose="020B0604020202020204" charset="0"/>
              </a:rPr>
              <a:t>DE LOS PROGRAMAS DE PREVENCIÓN Y CONTROL DE INFECCIONES EN INSTITUCIONES DE SALUD DE LA REPÚBLICA ARGENTINA</a:t>
            </a:r>
          </a:p>
          <a:p>
            <a:pPr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s-AR" sz="2000" b="1" dirty="0">
                <a:latin typeface="Encode Sans" panose="020B0604020202020204" charset="0"/>
              </a:rPr>
              <a:t>Resolución Ministerial 690/2018</a:t>
            </a:r>
          </a:p>
          <a:p>
            <a:pPr>
              <a:lnSpc>
                <a:spcPct val="150000"/>
              </a:lnSpc>
            </a:pPr>
            <a:r>
              <a:rPr lang="es-ES" sz="2000" dirty="0" err="1">
                <a:latin typeface="Encode Sans" panose="020B0604020202020204" charset="0"/>
              </a:rPr>
              <a:t>Apruébase</a:t>
            </a:r>
            <a:r>
              <a:rPr lang="es-ES" sz="2000" dirty="0">
                <a:latin typeface="Encode Sans" panose="020B0604020202020204" charset="0"/>
              </a:rPr>
              <a:t> el CONSENSO NACIONAL PARA LA </a:t>
            </a:r>
            <a:r>
              <a:rPr lang="es-ES" sz="2000" b="1" dirty="0">
                <a:latin typeface="Encode Sans" panose="020B0604020202020204" charset="0"/>
              </a:rPr>
              <a:t>IMPLEMENTACIÓN DE PROGRAMAS DE PREVENCIÓN Y CONTROL DE LAS INFECCIONES ASOCIADAS AL CUIDADO DE LA SALUD (IACS) EN LOS ESTABLECIMIENTOS DE SALUD</a:t>
            </a:r>
            <a:endParaRPr lang="es-AR" sz="2000" b="1" dirty="0">
              <a:latin typeface="Encode Sans" panose="020B0604020202020204" charset="0"/>
            </a:endParaRPr>
          </a:p>
          <a:p>
            <a:pPr>
              <a:lnSpc>
                <a:spcPct val="150000"/>
              </a:lnSpc>
            </a:pPr>
            <a:endParaRPr lang="es-AR" sz="2000" dirty="0">
              <a:latin typeface="Encode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1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Elipse">
            <a:extLst>
              <a:ext uri="{FF2B5EF4-FFF2-40B4-BE49-F238E27FC236}">
                <a16:creationId xmlns:a16="http://schemas.microsoft.com/office/drawing/2014/main" id="{FBE1F7F8-45B0-1C52-9F22-979CA4DE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832" y="2749520"/>
            <a:ext cx="2665277" cy="13233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es-AR" altLang="es-AR" sz="1671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388C25-526E-95B1-C135-C001691F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t="55179" r="9332" b="32803"/>
          <a:stretch>
            <a:fillRect/>
          </a:stretch>
        </p:blipFill>
        <p:spPr bwMode="auto">
          <a:xfrm>
            <a:off x="5899705" y="2899265"/>
            <a:ext cx="3115867" cy="7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" name="1 Grupo">
            <a:extLst>
              <a:ext uri="{FF2B5EF4-FFF2-40B4-BE49-F238E27FC236}">
                <a16:creationId xmlns:a16="http://schemas.microsoft.com/office/drawing/2014/main" id="{B0AE0D53-66CD-2864-1F45-70D34F7DC4DB}"/>
              </a:ext>
            </a:extLst>
          </p:cNvPr>
          <p:cNvGrpSpPr>
            <a:grpSpLocks/>
          </p:cNvGrpSpPr>
          <p:nvPr/>
        </p:nvGrpSpPr>
        <p:grpSpPr bwMode="auto">
          <a:xfrm>
            <a:off x="1891165" y="1307244"/>
            <a:ext cx="15049001" cy="7252140"/>
            <a:chOff x="-36512" y="861764"/>
            <a:chExt cx="9144000" cy="5114924"/>
          </a:xfrm>
        </p:grpSpPr>
        <p:grpSp>
          <p:nvGrpSpPr>
            <p:cNvPr id="7" name="16 Grupo">
              <a:extLst>
                <a:ext uri="{FF2B5EF4-FFF2-40B4-BE49-F238E27FC236}">
                  <a16:creationId xmlns:a16="http://schemas.microsoft.com/office/drawing/2014/main" id="{4B29F8D2-C38A-3575-2A12-8A9810D38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6512" y="861764"/>
              <a:ext cx="9144000" cy="5114924"/>
              <a:chOff x="0" y="908720"/>
              <a:chExt cx="9144000" cy="5114379"/>
            </a:xfrm>
          </p:grpSpPr>
          <p:grpSp>
            <p:nvGrpSpPr>
              <p:cNvPr id="12" name="9 Grupo">
                <a:extLst>
                  <a:ext uri="{FF2B5EF4-FFF2-40B4-BE49-F238E27FC236}">
                    <a16:creationId xmlns:a16="http://schemas.microsoft.com/office/drawing/2014/main" id="{1D846A5C-D6D9-5058-82F9-333479200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08720"/>
                <a:ext cx="9144000" cy="5114379"/>
                <a:chOff x="0" y="692696"/>
                <a:chExt cx="9144000" cy="5114379"/>
              </a:xfrm>
            </p:grpSpPr>
            <p:pic>
              <p:nvPicPr>
                <p:cNvPr id="14" name="Picture 5" descr="https://ignaciosantiago.com/wp-content/uploads/2015/07/entrevista-de-trabajo-respuestas-preguntas-habituales-metodo-star.jpg">
                  <a:extLst>
                    <a:ext uri="{FF2B5EF4-FFF2-40B4-BE49-F238E27FC236}">
                      <a16:creationId xmlns:a16="http://schemas.microsoft.com/office/drawing/2014/main" id="{058B2415-C28C-9B15-BD08-6EFAC72855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92696"/>
                  <a:ext cx="9144000" cy="5114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12 CuadroTexto">
                  <a:extLst>
                    <a:ext uri="{FF2B5EF4-FFF2-40B4-BE49-F238E27FC236}">
                      <a16:creationId xmlns:a16="http://schemas.microsoft.com/office/drawing/2014/main" id="{B9B217E0-A3A7-5AC7-F86E-8EE6664510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88708" y="3690496"/>
                  <a:ext cx="2376931" cy="11686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defRPr/>
                  </a:pPr>
                  <a:endParaRPr lang="es-ES" altLang="es-AR" sz="1273" b="1" dirty="0">
                    <a:solidFill>
                      <a:srgbClr val="00206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defRPr/>
                  </a:pPr>
                  <a:endParaRPr lang="es-ES" altLang="es-AR" sz="1273" b="1" dirty="0">
                    <a:solidFill>
                      <a:srgbClr val="00206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 algn="ctr">
                    <a:defRPr/>
                  </a:pPr>
                  <a:r>
                    <a:rPr lang="es-ES" altLang="es-AR" sz="1273" b="1" dirty="0">
                      <a:solidFill>
                        <a:srgbClr val="002060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Evaluación de </a:t>
                  </a:r>
                  <a:r>
                    <a:rPr lang="es-ES" altLang="es-AR" sz="1273" b="1" dirty="0" err="1">
                      <a:solidFill>
                        <a:srgbClr val="002060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PHPyC</a:t>
                  </a:r>
                  <a:r>
                    <a:rPr lang="es-ES" altLang="es-AR" sz="1273" b="1" dirty="0">
                      <a:solidFill>
                        <a:srgbClr val="002060"/>
                      </a:solidFill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 de IACS</a:t>
                  </a:r>
                </a:p>
                <a:p>
                  <a:pPr algn="ctr">
                    <a:defRPr/>
                  </a:pPr>
                  <a:r>
                    <a:rPr lang="es-AR" altLang="es-AR" sz="1194" dirty="0">
                      <a:solidFill>
                        <a:srgbClr val="0C0256"/>
                      </a:solidFill>
                      <a:latin typeface="Trebuchet MS" pitchFamily="34" charset="0"/>
                      <a:ea typeface="Segoe UI" pitchFamily="34" charset="0"/>
                      <a:cs typeface="Andalus" pitchFamily="18" charset="-78"/>
                    </a:rPr>
                    <a:t>http://siswap.anlis.gov.ar/</a:t>
                  </a:r>
                </a:p>
                <a:p>
                  <a:pPr>
                    <a:defRPr/>
                  </a:pPr>
                  <a:endParaRPr lang="es-AR" altLang="es-AR" sz="1194" dirty="0">
                    <a:solidFill>
                      <a:srgbClr val="0C0256"/>
                    </a:solidFill>
                    <a:latin typeface="Trebuchet MS" pitchFamily="34" charset="0"/>
                    <a:ea typeface="Segoe UI" pitchFamily="34" charset="0"/>
                    <a:cs typeface="Andalus" pitchFamily="18" charset="-78"/>
                  </a:endParaRPr>
                </a:p>
              </p:txBody>
            </p:sp>
          </p:grpSp>
          <p:pic>
            <p:nvPicPr>
              <p:cNvPr id="13" name="Picture 7" descr="Z:\- Documentos PROYECTO\Plantillas y Logos\VIHDALogoTransparente.png">
                <a:extLst>
                  <a:ext uri="{FF2B5EF4-FFF2-40B4-BE49-F238E27FC236}">
                    <a16:creationId xmlns:a16="http://schemas.microsoft.com/office/drawing/2014/main" id="{BA78312A-FEBA-76D8-6FA9-3CBD15E36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430" y="2768402"/>
                <a:ext cx="1486029" cy="762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10 CuadroTexto">
              <a:extLst>
                <a:ext uri="{FF2B5EF4-FFF2-40B4-BE49-F238E27FC236}">
                  <a16:creationId xmlns:a16="http://schemas.microsoft.com/office/drawing/2014/main" id="{6D534ABB-E9D1-A7E8-3F8E-06F6C7972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386" y="3787103"/>
              <a:ext cx="2584624" cy="8406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es-AR" altLang="es-AR" sz="1432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s-AR" altLang="es-AR" sz="1432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ENPIHA</a:t>
              </a:r>
            </a:p>
            <a:p>
              <a:pPr algn="ctr">
                <a:defRPr/>
              </a:pPr>
              <a:r>
                <a:rPr lang="es-AR" altLang="es-AR" sz="1432" b="1" dirty="0">
                  <a:solidFill>
                    <a:srgbClr val="0070C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9" name="10 CuadroTexto">
              <a:extLst>
                <a:ext uri="{FF2B5EF4-FFF2-40B4-BE49-F238E27FC236}">
                  <a16:creationId xmlns:a16="http://schemas.microsoft.com/office/drawing/2014/main" id="{50392C19-C58F-9918-3177-A9D70D03C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618" y="1700329"/>
              <a:ext cx="2583267" cy="4036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AR" altLang="es-AR" sz="1751" b="1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UHAM</a:t>
              </a:r>
              <a:r>
                <a:rPr lang="es-AR" altLang="es-AR" sz="1273" b="1">
                  <a:solidFill>
                    <a:srgbClr val="FFFF0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10" name="10 CuadroTexto">
              <a:extLst>
                <a:ext uri="{FF2B5EF4-FFF2-40B4-BE49-F238E27FC236}">
                  <a16:creationId xmlns:a16="http://schemas.microsoft.com/office/drawing/2014/main" id="{4468CB6C-36D8-1DC5-0851-931D34FC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885" y="1509162"/>
              <a:ext cx="2584624" cy="84065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es-AR" altLang="es-AR" sz="1432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s-AR" altLang="es-AR" sz="1432" b="1" dirty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VIHDA</a:t>
              </a:r>
            </a:p>
            <a:p>
              <a:pPr algn="ctr">
                <a:defRPr/>
              </a:pPr>
              <a:endParaRPr lang="es-AR" altLang="es-AR" sz="1432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1A44385C-D641-D6B7-3A57-AA4D1C481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01" y="3645735"/>
              <a:ext cx="2584624" cy="3488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es-AR" altLang="es-AR" sz="1432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10 CuadroTexto">
            <a:extLst>
              <a:ext uri="{FF2B5EF4-FFF2-40B4-BE49-F238E27FC236}">
                <a16:creationId xmlns:a16="http://schemas.microsoft.com/office/drawing/2014/main" id="{BEC09672-3C28-1CCC-53B8-435E61AC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92" y="7246549"/>
            <a:ext cx="4253719" cy="6799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A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Prevalencia de IACS en Áreas No Críticas</a:t>
            </a:r>
          </a:p>
          <a:p>
            <a:pPr algn="ctr">
              <a:defRPr/>
            </a:pPr>
            <a:r>
              <a:rPr lang="es-A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http://siswep.anlis.gov.ar</a:t>
            </a:r>
          </a:p>
          <a:p>
            <a:pPr>
              <a:defRPr/>
            </a:pPr>
            <a:r>
              <a:rPr lang="es-AR" altLang="es-AR" sz="1273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26BB1239-D53E-6C61-BC71-B2980570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213" y="4112963"/>
            <a:ext cx="2931135" cy="48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Uso </a:t>
            </a:r>
            <a:r>
              <a:rPr lang="pt-BR" altLang="es-AR" sz="1273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Hospitalario</a:t>
            </a:r>
            <a:r>
              <a:rPr lang="pt-B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Antimicrobianos</a:t>
            </a:r>
          </a:p>
          <a:p>
            <a:pPr algn="ctr">
              <a:defRPr/>
            </a:pPr>
            <a:r>
              <a:rPr lang="pt-B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http://siscam.anlis.gov.ar</a:t>
            </a:r>
          </a:p>
        </p:txBody>
      </p:sp>
      <p:sp>
        <p:nvSpPr>
          <p:cNvPr id="18" name="13 CuadroTexto">
            <a:extLst>
              <a:ext uri="{FF2B5EF4-FFF2-40B4-BE49-F238E27FC236}">
                <a16:creationId xmlns:a16="http://schemas.microsoft.com/office/drawing/2014/main" id="{E971703E-8466-4D51-8013-2DD412B5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1490" y="4301521"/>
            <a:ext cx="3201461" cy="6799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A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Vigilancia intensificada de IACS en Áreas Críticas y Cirugía</a:t>
            </a:r>
          </a:p>
          <a:p>
            <a:pPr algn="ctr">
              <a:defRPr/>
            </a:pPr>
            <a:r>
              <a:rPr lang="es-AR" altLang="es-AR" sz="1273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http://www.anlis.gov.ar/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2A8355D-30B1-D63A-22DB-C4B282D13664}"/>
              </a:ext>
            </a:extLst>
          </p:cNvPr>
          <p:cNvSpPr/>
          <p:nvPr/>
        </p:nvSpPr>
        <p:spPr>
          <a:xfrm>
            <a:off x="7739832" y="4133215"/>
            <a:ext cx="1350476" cy="34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71" b="1" dirty="0">
                <a:solidFill>
                  <a:schemeClr val="bg1"/>
                </a:solidFill>
              </a:rPr>
              <a:t>SISWAP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D2CC3F8-2818-AC7F-AF71-DDD17FB412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69" y="3761196"/>
            <a:ext cx="2717275" cy="13150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054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FC484D-151E-4014-B2B0-7AE0BAEEAAAB}"/>
              </a:ext>
            </a:extLst>
          </p:cNvPr>
          <p:cNvSpPr txBox="1"/>
          <p:nvPr/>
        </p:nvSpPr>
        <p:spPr>
          <a:xfrm>
            <a:off x="0" y="313042"/>
            <a:ext cx="18288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Componentes de los Programas de Prevención y Control de las IACS (PPCI)</a:t>
            </a:r>
            <a:endParaRPr lang="es-AR" sz="3200" dirty="0">
              <a:solidFill>
                <a:srgbClr val="FFFFFF"/>
              </a:solidFill>
              <a:latin typeface="Encode Sans" panose="020B0604020202020204" charset="0"/>
              <a:cs typeface="Encode Sans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37E66E-8948-08B6-B490-9C6203A6E883}"/>
              </a:ext>
            </a:extLst>
          </p:cNvPr>
          <p:cNvSpPr txBox="1"/>
          <p:nvPr/>
        </p:nvSpPr>
        <p:spPr>
          <a:xfrm>
            <a:off x="457199" y="2425220"/>
            <a:ext cx="8686801" cy="603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Organización del Programa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Encode Sans" panose="020B0604020202020204" charset="0"/>
              </a:rPr>
              <a:t>a) Estructura y contenido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Encode Sans" panose="020B0604020202020204" charset="0"/>
              </a:rPr>
              <a:t>b) Equipo técnico- profesional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Encode Sans" panose="020B0604020202020204" charset="0"/>
              </a:rPr>
              <a:t>c) Comité de Control de Infecciones (CCI)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Encode Sans" panose="020B0604020202020204" charset="0"/>
              </a:rPr>
              <a:t>d) Metas, objetivos e indicadores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Encode Sans" panose="020B0604020202020204" charset="0"/>
              </a:rPr>
              <a:t>e) Recursos necesarios para el funcionamiento del PPCI</a:t>
            </a:r>
          </a:p>
          <a:p>
            <a:pPr lvl="1">
              <a:lnSpc>
                <a:spcPct val="150000"/>
              </a:lnSpc>
            </a:pPr>
            <a:endParaRPr lang="es-ES" sz="2000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Guías y protocolos para el control y la prevención de las IACS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Educación y entrenamiento en el control y la prevención de IACS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Sistema de vigilancia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093018-8BEC-0C60-AB05-9C69C7B1B712}"/>
              </a:ext>
            </a:extLst>
          </p:cNvPr>
          <p:cNvSpPr txBox="1"/>
          <p:nvPr/>
        </p:nvSpPr>
        <p:spPr>
          <a:xfrm>
            <a:off x="9398833" y="2784984"/>
            <a:ext cx="8686801" cy="418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Estrategias multimodales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Evaluación de las prácticas en control de infecciones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Dotación de personal y ocupación de camas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  <a:p>
            <a:pPr lvl="1">
              <a:lnSpc>
                <a:spcPct val="150000"/>
              </a:lnSpc>
            </a:pPr>
            <a:r>
              <a:rPr lang="es-ES" sz="2000" b="1" dirty="0">
                <a:latin typeface="Encode Sans" panose="020B0604020202020204" charset="0"/>
              </a:rPr>
              <a:t>Ambiente hospitalario, materiales y equipos para la prevención y el control de las IACS</a:t>
            </a:r>
          </a:p>
          <a:p>
            <a:pPr lvl="1">
              <a:lnSpc>
                <a:spcPct val="150000"/>
              </a:lnSpc>
            </a:pPr>
            <a:endParaRPr lang="es-ES" sz="2000" b="1" dirty="0">
              <a:latin typeface="Encode Sans" panose="020B060402020202020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9D7DAB-BB6B-5A44-6959-514D0D42F030}"/>
              </a:ext>
            </a:extLst>
          </p:cNvPr>
          <p:cNvSpPr txBox="1"/>
          <p:nvPr/>
        </p:nvSpPr>
        <p:spPr>
          <a:xfrm>
            <a:off x="457199" y="1399908"/>
            <a:ext cx="922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latin typeface="Encode Sans" panose="020B0604020202020204" charset="0"/>
              </a:rPr>
              <a:t>Resolución Ministerial 690/2018</a:t>
            </a:r>
          </a:p>
        </p:txBody>
      </p:sp>
    </p:spTree>
    <p:extLst>
      <p:ext uri="{BB962C8B-B14F-4D97-AF65-F5344CB8AC3E}">
        <p14:creationId xmlns:p14="http://schemas.microsoft.com/office/powerpoint/2010/main" val="236584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36DCF3-3ABE-7CBA-BCF7-943E8C8D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220" y="2960236"/>
            <a:ext cx="4338091" cy="54381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FC484D-151E-4014-B2B0-7AE0BAEEAAAB}"/>
              </a:ext>
            </a:extLst>
          </p:cNvPr>
          <p:cNvSpPr txBox="1"/>
          <p:nvPr/>
        </p:nvSpPr>
        <p:spPr>
          <a:xfrm>
            <a:off x="0" y="313042"/>
            <a:ext cx="18288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BUENAS PRACTICAS PARA LA MEJORA DE LA CALIDAD EN LOS SERVICIOS DE SALUD</a:t>
            </a:r>
            <a:endParaRPr lang="es-AR" sz="3200" dirty="0">
              <a:solidFill>
                <a:srgbClr val="FFFFFF"/>
              </a:solidFill>
              <a:latin typeface="Encode Sans" panose="020B0604020202020204" charset="0"/>
              <a:cs typeface="Encode Sans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E99690-DCEC-F793-A25F-768EEAE8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5" y="2424409"/>
            <a:ext cx="4398209" cy="54381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AC5822-62FC-80D9-792B-BCECA3C9A247}"/>
              </a:ext>
            </a:extLst>
          </p:cNvPr>
          <p:cNvSpPr txBox="1"/>
          <p:nvPr/>
        </p:nvSpPr>
        <p:spPr>
          <a:xfrm>
            <a:off x="467368" y="1519103"/>
            <a:ext cx="630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AR" sz="2800" b="1" dirty="0">
                <a:solidFill>
                  <a:schemeClr val="tx1"/>
                </a:solidFill>
                <a:latin typeface="Encode Sans" panose="00000500000000000000" pitchFamily="2" charset="0"/>
              </a:rPr>
              <a:t>Resolución Ministerial 1744/2021</a:t>
            </a:r>
          </a:p>
          <a:p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DB8983-B291-6E22-19C1-270C069451DF}"/>
              </a:ext>
            </a:extLst>
          </p:cNvPr>
          <p:cNvSpPr txBox="1"/>
          <p:nvPr/>
        </p:nvSpPr>
        <p:spPr>
          <a:xfrm>
            <a:off x="9884553" y="2610752"/>
            <a:ext cx="6769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accent6"/>
                </a:solidFill>
                <a:latin typeface="Encode Sans" panose="00000500000000000000" pitchFamily="2" charset="0"/>
              </a:rPr>
              <a:t>Autoevaluación sobre </a:t>
            </a:r>
          </a:p>
          <a:p>
            <a:pPr>
              <a:defRPr/>
            </a:pPr>
            <a:r>
              <a:rPr lang="es-AR" sz="2000" b="1" dirty="0">
                <a:solidFill>
                  <a:schemeClr val="accent6"/>
                </a:solidFill>
                <a:latin typeface="Encode Sans" panose="00000500000000000000" pitchFamily="2" charset="0"/>
              </a:rPr>
              <a:t>buenas prácticas</a:t>
            </a:r>
          </a:p>
          <a:p>
            <a:pPr>
              <a:defRPr/>
            </a:pPr>
            <a:endParaRPr lang="es-AR" sz="2000" b="1" dirty="0">
              <a:solidFill>
                <a:schemeClr val="accent6"/>
              </a:solidFill>
              <a:latin typeface="Encode Sans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altLang="es-A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OBJETIVO GENERAL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altLang="es-AR" sz="2000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  <a:p>
            <a:pP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Establecer en el ámbito público, privado y de la seguridad social de las 24 jurisdicciones, </a:t>
            </a:r>
            <a:r>
              <a:rPr lang="es-ES" sz="2000" b="1" dirty="0">
                <a:solidFill>
                  <a:schemeClr val="tx1"/>
                </a:solidFill>
                <a:latin typeface="Encode Sans" panose="00000500000000000000" pitchFamily="2" charset="0"/>
              </a:rPr>
              <a:t>una línea de base sobre Requisitos de Buenas Prácticas para el Funcionamiento de los servicios de salud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, entendiendo como tales a los establecimientos que realizan acciones de promoción, protección, mantenimiento y recuperación de la salud, cualquiera sea el nivel de complejidad,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basado en la mejora de la calidad, en la humanización de la atención y su gestión</a:t>
            </a:r>
            <a:r>
              <a:rPr lang="es-A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" panose="00000500000000000000" pitchFamily="2" charset="0"/>
              </a:rPr>
              <a:t>.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Encod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7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1FC484D-151E-4014-B2B0-7AE0BAEEAAAB}"/>
              </a:ext>
            </a:extLst>
          </p:cNvPr>
          <p:cNvSpPr txBox="1"/>
          <p:nvPr/>
        </p:nvSpPr>
        <p:spPr>
          <a:xfrm>
            <a:off x="0" y="313042"/>
            <a:ext cx="182880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FFFFF"/>
                </a:solidFill>
                <a:latin typeface="Encode Sans" panose="020B0604020202020204" charset="0"/>
                <a:cs typeface="Encode Sans" panose="020B0604020202020204" charset="0"/>
              </a:rPr>
              <a:t>BUENAS PRACTICAS PARA LA MEJORA DE LA CALIDAD EN LOS SERVICIOS DE SALUD</a:t>
            </a:r>
            <a:endParaRPr lang="es-AR" sz="3200" dirty="0">
              <a:solidFill>
                <a:srgbClr val="FFFFFF"/>
              </a:solidFill>
              <a:latin typeface="Encode Sans" panose="020B0604020202020204" charset="0"/>
              <a:cs typeface="Encode Sans" panose="020B0604020202020204" charset="0"/>
            </a:endParaRPr>
          </a:p>
        </p:txBody>
      </p:sp>
      <p:sp>
        <p:nvSpPr>
          <p:cNvPr id="2" name="Google Shape;124;p7">
            <a:extLst>
              <a:ext uri="{FF2B5EF4-FFF2-40B4-BE49-F238E27FC236}">
                <a16:creationId xmlns:a16="http://schemas.microsoft.com/office/drawing/2014/main" id="{D30E0DCA-82B3-A359-871E-39355B77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83" y="1621632"/>
            <a:ext cx="12203906" cy="1302543"/>
          </a:xfrm>
          <a:prstGeom prst="roundRect">
            <a:avLst>
              <a:gd name="adj" fmla="val 16667"/>
            </a:avLst>
          </a:prstGeom>
          <a:solidFill>
            <a:srgbClr val="F3F7FB"/>
          </a:solidFill>
          <a:ln w="12700">
            <a:solidFill>
              <a:srgbClr val="333F50"/>
            </a:solidFill>
            <a:miter lim="800000"/>
            <a:headEnd type="none" w="sm" len="sm"/>
            <a:tailEnd type="none" w="sm" len="sm"/>
          </a:ln>
        </p:spPr>
        <p:txBody>
          <a:bodyPr lIns="137138" tIns="68550" rIns="137138" bIns="6855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lang="es-AR" altLang="es-AR" sz="2700" kern="12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Google Shape;125;p7">
            <a:extLst>
              <a:ext uri="{FF2B5EF4-FFF2-40B4-BE49-F238E27FC236}">
                <a16:creationId xmlns:a16="http://schemas.microsoft.com/office/drawing/2014/main" id="{C51546C3-F851-DF63-BE49-D19237C3FD37}"/>
              </a:ext>
            </a:extLst>
          </p:cNvPr>
          <p:cNvSpPr txBox="1">
            <a:spLocks/>
          </p:cNvSpPr>
          <p:nvPr/>
        </p:nvSpPr>
        <p:spPr>
          <a:xfrm>
            <a:off x="2783682" y="1671638"/>
            <a:ext cx="5791200" cy="13168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7000"/>
              </a:lnSpc>
              <a:buClr>
                <a:srgbClr val="00B0F0"/>
              </a:buClr>
              <a:buSzPct val="66665"/>
              <a:defRPr/>
            </a:pPr>
            <a:r>
              <a:rPr lang="es-ES" sz="4800" b="1">
                <a:ea typeface="Calibri"/>
                <a:cs typeface="Calibri"/>
                <a:sym typeface="Calibri"/>
              </a:rPr>
              <a:t>1. Organización del Establecimiento</a:t>
            </a:r>
            <a:endParaRPr lang="es-ES" sz="48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7000"/>
              </a:lnSpc>
              <a:spcBef>
                <a:spcPts val="2400"/>
              </a:spcBef>
              <a:buClr>
                <a:srgbClr val="00B0F0"/>
              </a:buClr>
              <a:buSzPct val="66665"/>
              <a:defRPr/>
            </a:pPr>
            <a:r>
              <a:rPr lang="es-ES" sz="4800" b="1">
                <a:ea typeface="Calibri"/>
                <a:cs typeface="Calibri"/>
                <a:sym typeface="Calibri"/>
              </a:rPr>
              <a:t>2. Gestión de Recursos Humanos</a:t>
            </a:r>
            <a:endParaRPr lang="es-ES" sz="4800"/>
          </a:p>
          <a:p>
            <a:pPr indent="-276225">
              <a:spcBef>
                <a:spcPts val="2400"/>
              </a:spcBef>
              <a:buClr>
                <a:schemeClr val="dk1"/>
              </a:buClr>
              <a:buSzPct val="100000"/>
              <a:defRPr/>
            </a:pPr>
            <a:endParaRPr lang="es-E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6;p7">
            <a:extLst>
              <a:ext uri="{FF2B5EF4-FFF2-40B4-BE49-F238E27FC236}">
                <a16:creationId xmlns:a16="http://schemas.microsoft.com/office/drawing/2014/main" id="{EE7F5664-7B70-724D-4F0D-4CAAA144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31" y="941239"/>
            <a:ext cx="13825538" cy="5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38" tIns="68550" rIns="137138" bIns="685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371600" eaLnBrk="0" fontAlgn="base" hangingPunct="0">
              <a:lnSpc>
                <a:spcPct val="107000"/>
              </a:lnSpc>
              <a:spcBef>
                <a:spcPts val="900"/>
              </a:spcBef>
              <a:spcAft>
                <a:spcPct val="0"/>
              </a:spcAft>
              <a:buSzPts val="1900"/>
              <a:buNone/>
            </a:pP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Comprende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cuatro (4)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dimensiones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con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criterios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específicos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para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cada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una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de </a:t>
            </a:r>
            <a:r>
              <a:rPr lang="en-US" altLang="es-AR" sz="2850" kern="12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ellas</a:t>
            </a:r>
            <a:r>
              <a:rPr lang="en-US" altLang="es-AR" sz="2850" kern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es-AR" altLang="es-AR" sz="21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Google Shape;127;p7">
            <a:extLst>
              <a:ext uri="{FF2B5EF4-FFF2-40B4-BE49-F238E27FC236}">
                <a16:creationId xmlns:a16="http://schemas.microsoft.com/office/drawing/2014/main" id="{D0C4A662-2685-0105-4B4B-A9A90748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20" y="3078957"/>
            <a:ext cx="8155781" cy="113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127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137138" tIns="68550" rIns="137138" bIns="6855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</a:pPr>
            <a:r>
              <a:rPr lang="en-US" altLang="es-AR" sz="2400" b="1" kern="12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Cada dimensión contiene criterios definidos para responder seleccionando una de cuatro opciones:</a:t>
            </a:r>
            <a:endParaRPr lang="es-AR" altLang="es-AR" sz="2400" b="1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1371600" eaLnBrk="0" fontAlgn="base" hangingPunct="0">
              <a:lnSpc>
                <a:spcPct val="107000"/>
              </a:lnSpc>
              <a:spcBef>
                <a:spcPts val="1013"/>
              </a:spcBef>
              <a:spcAft>
                <a:spcPct val="0"/>
              </a:spcAft>
              <a:buSzPts val="400"/>
              <a:buNone/>
            </a:pPr>
            <a:endParaRPr lang="es-AR" altLang="es-AR" sz="600" kern="12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Google Shape;128;p7">
            <a:extLst>
              <a:ext uri="{FF2B5EF4-FFF2-40B4-BE49-F238E27FC236}">
                <a16:creationId xmlns:a16="http://schemas.microsoft.com/office/drawing/2014/main" id="{E758D229-4EC6-4CAB-CCFC-DCFBCDD5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5" y="3302795"/>
            <a:ext cx="8967788" cy="97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127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137138" tIns="68550" rIns="137138" bIns="6855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</a:pPr>
            <a:r>
              <a:rPr lang="en-US" altLang="es-AR" sz="2400" b="1" kern="12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Cada uno de los criterios estará clasificado de la siguiente manera:</a:t>
            </a:r>
            <a:endParaRPr lang="es-AR" altLang="es-AR" sz="2400" b="1" kern="120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9;p7">
            <a:extLst>
              <a:ext uri="{FF2B5EF4-FFF2-40B4-BE49-F238E27FC236}">
                <a16:creationId xmlns:a16="http://schemas.microsoft.com/office/drawing/2014/main" id="{D8BDE5C6-7012-3EB9-09C8-B3A875019F9A}"/>
              </a:ext>
            </a:extLst>
          </p:cNvPr>
          <p:cNvSpPr txBox="1"/>
          <p:nvPr/>
        </p:nvSpPr>
        <p:spPr>
          <a:xfrm>
            <a:off x="8873041" y="1519055"/>
            <a:ext cx="6317456" cy="1840828"/>
          </a:xfrm>
          <a:prstGeom prst="rect">
            <a:avLst/>
          </a:prstGeom>
          <a:noFill/>
          <a:ln>
            <a:noFill/>
          </a:ln>
        </p:spPr>
        <p:txBody>
          <a:bodyPr spcFirstLastPara="1" lIns="137138" tIns="68550" rIns="137138" bIns="68550">
            <a:spAutoFit/>
          </a:bodyPr>
          <a:lstStyle/>
          <a:p>
            <a:pPr defTabSz="1371600" eaLnBrk="0" fontAlgn="base" hangingPunct="0">
              <a:lnSpc>
                <a:spcPct val="107000"/>
              </a:lnSpc>
              <a:buClr>
                <a:srgbClr val="00B0F0"/>
              </a:buClr>
              <a:buSzPts val="1200"/>
              <a:defRPr/>
            </a:pPr>
            <a:r>
              <a:rPr lang="en-US" sz="2700" b="1" kern="1200" dirty="0">
                <a:latin typeface="Calibri"/>
                <a:ea typeface="Calibri"/>
                <a:cs typeface="Calibri"/>
                <a:sym typeface="Calibri"/>
              </a:rPr>
              <a:t>3. Gestión de Calidad</a:t>
            </a:r>
            <a:endParaRPr sz="2700" b="1" kern="1200" dirty="0"/>
          </a:p>
          <a:p>
            <a:pPr defTabSz="1371600" eaLnBrk="0" fontAlgn="base" hangingPunct="0">
              <a:lnSpc>
                <a:spcPct val="107000"/>
              </a:lnSpc>
              <a:spcBef>
                <a:spcPts val="2400"/>
              </a:spcBef>
              <a:buClr>
                <a:srgbClr val="00B0F0"/>
              </a:buClr>
              <a:buSzPts val="1200"/>
              <a:defRPr/>
            </a:pPr>
            <a:r>
              <a:rPr lang="en-US" sz="2700" kern="12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700" kern="1200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2700" kern="12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de Pacientes</a:t>
            </a:r>
            <a:endParaRPr sz="2700" kern="12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85763" indent="-271463" defTabSz="1371600" eaLnBrk="0" fontAlgn="base" hangingPunct="0">
              <a:lnSpc>
                <a:spcPct val="107000"/>
              </a:lnSpc>
              <a:spcBef>
                <a:spcPts val="2400"/>
              </a:spcBef>
              <a:buClr>
                <a:srgbClr val="00B0F0"/>
              </a:buClr>
              <a:buSzPts val="480"/>
              <a:defRPr/>
            </a:pPr>
            <a:endParaRPr sz="1200" kern="12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797200C-38F4-FBA7-A94D-F8477A3E8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274907"/>
              </p:ext>
            </p:extLst>
          </p:nvPr>
        </p:nvGraphicFramePr>
        <p:xfrm>
          <a:off x="9413633" y="3958464"/>
          <a:ext cx="8283744" cy="526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66468F0-EF95-8982-2960-C85FFFC44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740690"/>
              </p:ext>
            </p:extLst>
          </p:nvPr>
        </p:nvGraphicFramePr>
        <p:xfrm>
          <a:off x="685799" y="4185902"/>
          <a:ext cx="7525754" cy="470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75BF0-3B77-E22D-DACE-C6F5D4C76297}"/>
              </a:ext>
            </a:extLst>
          </p:cNvPr>
          <p:cNvSpPr txBox="1"/>
          <p:nvPr/>
        </p:nvSpPr>
        <p:spPr>
          <a:xfrm>
            <a:off x="7462838" y="4414838"/>
            <a:ext cx="588170" cy="438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250" b="1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20</a:t>
            </a:r>
            <a:endParaRPr lang="es-AR" sz="2250" b="1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62BD7D-7F06-6A07-022C-6A90F21EB3AC}"/>
              </a:ext>
            </a:extLst>
          </p:cNvPr>
          <p:cNvSpPr txBox="1"/>
          <p:nvPr/>
        </p:nvSpPr>
        <p:spPr>
          <a:xfrm>
            <a:off x="7462838" y="5857875"/>
            <a:ext cx="588170" cy="438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250" b="1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18</a:t>
            </a:r>
            <a:endParaRPr lang="es-AR" sz="2250" b="1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71EF7A3-0850-45E2-0B03-DBE4AC86BB57}"/>
              </a:ext>
            </a:extLst>
          </p:cNvPr>
          <p:cNvSpPr/>
          <p:nvPr/>
        </p:nvSpPr>
        <p:spPr>
          <a:xfrm>
            <a:off x="8211553" y="2116736"/>
            <a:ext cx="5791200" cy="84161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6E32E8-F140-2ACE-B201-AC72882A2B0D}"/>
              </a:ext>
            </a:extLst>
          </p:cNvPr>
          <p:cNvSpPr txBox="1"/>
          <p:nvPr/>
        </p:nvSpPr>
        <p:spPr>
          <a:xfrm>
            <a:off x="7462838" y="7598570"/>
            <a:ext cx="588170" cy="438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MX" sz="2250" b="1" kern="12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21</a:t>
            </a:r>
            <a:endParaRPr lang="es-AR" sz="2250" b="1" kern="1200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81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FBA637-8372-DCC4-651A-A373DEBB22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9238129"/>
          </a:xfrm>
          <a:prstGeom prst="rect">
            <a:avLst/>
          </a:prstGeom>
        </p:spPr>
      </p:pic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8F55E8F1-77A9-45B2-EC84-1FDF0504AF5E}"/>
              </a:ext>
            </a:extLst>
          </p:cNvPr>
          <p:cNvSpPr/>
          <p:nvPr/>
        </p:nvSpPr>
        <p:spPr>
          <a:xfrm>
            <a:off x="8001000" y="7974106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26426F5-B1BA-6A9F-D0A1-8403DC59C1B8}"/>
              </a:ext>
            </a:extLst>
          </p:cNvPr>
          <p:cNvSpPr/>
          <p:nvPr/>
        </p:nvSpPr>
        <p:spPr>
          <a:xfrm>
            <a:off x="8014446" y="8556811"/>
            <a:ext cx="2259106" cy="36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776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AL">
      <a:dk1>
        <a:sysClr val="windowText" lastClr="000000"/>
      </a:dk1>
      <a:lt1>
        <a:sysClr val="window" lastClr="FFFFFF"/>
      </a:lt1>
      <a:dk2>
        <a:srgbClr val="35BBED"/>
      </a:dk2>
      <a:lt2>
        <a:srgbClr val="EEECE1"/>
      </a:lt2>
      <a:accent1>
        <a:srgbClr val="EE3D8F"/>
      </a:accent1>
      <a:accent2>
        <a:srgbClr val="FFD100"/>
      </a:accent2>
      <a:accent3>
        <a:srgbClr val="D7DF23"/>
      </a:accent3>
      <a:accent4>
        <a:srgbClr val="9283B1"/>
      </a:accent4>
      <a:accent5>
        <a:srgbClr val="50B8B1"/>
      </a:accent5>
      <a:accent6>
        <a:srgbClr val="F7942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5577</TotalTime>
  <Words>1169</Words>
  <Application>Microsoft Office PowerPoint</Application>
  <PresentationFormat>Personalizado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Trebuchet MS</vt:lpstr>
      <vt:lpstr>Encode Sans</vt:lpstr>
      <vt:lpstr>Calibri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García</dc:creator>
  <cp:lastModifiedBy>Juan Manuel Castelli</cp:lastModifiedBy>
  <cp:revision>368</cp:revision>
  <dcterms:modified xsi:type="dcterms:W3CDTF">2022-10-04T15:38:05Z</dcterms:modified>
</cp:coreProperties>
</file>