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77" r:id="rId4"/>
    <p:sldId id="281" r:id="rId5"/>
    <p:sldId id="282" r:id="rId6"/>
    <p:sldId id="283" r:id="rId7"/>
    <p:sldId id="284" r:id="rId8"/>
    <p:sldId id="273" r:id="rId9"/>
    <p:sldId id="285" r:id="rId10"/>
    <p:sldId id="268" r:id="rId11"/>
    <p:sldId id="269" r:id="rId12"/>
    <p:sldId id="271" r:id="rId13"/>
    <p:sldId id="286" r:id="rId14"/>
    <p:sldId id="280" r:id="rId15"/>
    <p:sldId id="276" r:id="rId16"/>
    <p:sldId id="258" r:id="rId17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que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FBD"/>
    <a:srgbClr val="FF9200"/>
    <a:srgbClr val="BFD730"/>
    <a:srgbClr val="EE4788"/>
    <a:srgbClr val="00ACED"/>
    <a:srgbClr val="003854"/>
    <a:srgbClr val="0095D5"/>
    <a:srgbClr val="007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79E5E7-A34B-4225-A9EC-5069A7EDFE47}" type="datetimeFigureOut">
              <a:rPr lang="es-AR"/>
              <a:pPr>
                <a:defRPr/>
              </a:pPr>
              <a:t>3/10/2022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245228-61AF-4BD4-8836-03481ECDFC82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9609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1;ge7bf752a42_3_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Google Shape;82;ge7bf752a42_3_4:notes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50" tIns="95550" rIns="95550" bIns="95550" numCol="1" anchor="t" anchorCtr="0" compatLnSpc="1">
            <a:prstTxWarp prst="textNoShape">
              <a:avLst/>
            </a:prstTxWarp>
          </a:bodyPr>
          <a:lstStyle/>
          <a:p>
            <a:pPr marL="457200" indent="-228600">
              <a:spcBef>
                <a:spcPct val="0"/>
              </a:spcBef>
              <a:buClr>
                <a:srgbClr val="000000"/>
              </a:buClr>
              <a:buSzPts val="1400"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269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70;p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95325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22531" name="Google Shape;71;p5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93750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70;p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95325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24579" name="Google Shape;71;p5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3427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70;p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95325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26627" name="Google Shape;71;p5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6643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70;p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95325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28675" name="Google Shape;71;p5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29667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0;p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95325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30723" name="Google Shape;71;p5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8525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96DE-0BA0-4391-83DC-06574A6E09B6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5E05E-F129-40B4-945B-A4990B0640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8177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3296-FB84-4578-AB30-E681A7289B90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EA21B-E9EB-4703-B6A4-D1FCAE32554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154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0E5B-07B8-47A5-B32A-3B6D4B7CC5DF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2C40B-E3D9-4315-B8B3-2D2F72C506D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951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2012-7385-4815-BF59-6A9AB73BC2AA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178CD-C984-4F7D-8EF9-807BF0F0B9D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718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9BC9-AD43-4E91-B907-D2EAFEC68BDF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2920E-49F9-4F7A-A711-AA8B835C4CD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9182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6D7C5-BA2A-4407-B46B-CA998018C584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DE9DC-A8CB-484B-8771-EA1348ADEFA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13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83C0-1FAD-42B3-878B-7E5CFE1AF3B2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333B8-4319-4B94-AD6F-106428A1A27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7886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CC56-67E6-4946-BC72-66D4D12B7DC8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B8640-0BF9-47D6-BBDC-7002A2BEDD6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57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B631A-BAE2-418A-8A70-4F4453DECE61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8DE77-5ED1-4780-AB9C-B74FA86AA1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4313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4AFD-8440-4CEB-8D74-F8911D4F0446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D0B7E-BB81-4FA3-A1DC-039E6FF6E9A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0182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F7DD-9A8C-48A1-8AA4-338F8709C61F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24CCA-D413-47EB-AF30-73A3A191B03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8669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59002F-11C5-45C6-9FB9-3ACFDAC0E7C1}" type="datetimeFigureOut">
              <a:rPr lang="es-ES"/>
              <a:pPr>
                <a:defRPr/>
              </a:pPr>
              <a:t>03/10/2022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409656B-84F6-4D98-87AA-980E3E09CAE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ancos.salud.gob.ar/recurso/informe-anual-de-monitoreo-ano-2021" TargetMode="External"/><Relationship Id="rId4" Type="http://schemas.openxmlformats.org/officeDocument/2006/relationships/hyperlink" Target="https://bancos.salud.gob.ar/recurso/informe-de-gestion-2021-dnssr-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813175" y="1320800"/>
            <a:ext cx="760412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AR" sz="6500" b="1">
                <a:solidFill>
                  <a:srgbClr val="FFFFFF"/>
                </a:solidFill>
                <a:latin typeface="Arial" panose="020B0604020202020204" pitchFamily="34" charset="0"/>
                <a:ea typeface="Encode Sans Light" pitchFamily="2" charset="0"/>
                <a:cs typeface="Arial" panose="020B0604020202020204" pitchFamily="34" charset="0"/>
              </a:rPr>
              <a:t>SALUD SEXUAL Y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AR" sz="6500" b="1">
                <a:solidFill>
                  <a:srgbClr val="FFFFFF"/>
                </a:solidFill>
                <a:latin typeface="Arial" panose="020B0604020202020204" pitchFamily="34" charset="0"/>
                <a:ea typeface="Encode Sans Light" pitchFamily="2" charset="0"/>
                <a:cs typeface="Arial" panose="020B0604020202020204" pitchFamily="34" charset="0"/>
              </a:rPr>
              <a:t>REPRODUCTIVA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AR" sz="3000">
                <a:solidFill>
                  <a:srgbClr val="FFFFFF"/>
                </a:solidFill>
                <a:latin typeface="Arial" panose="020B0604020202020204" pitchFamily="34" charset="0"/>
                <a:ea typeface="Encode Sans Light" pitchFamily="2" charset="0"/>
                <a:cs typeface="Arial" panose="020B0604020202020204" pitchFamily="34" charset="0"/>
              </a:rPr>
              <a:t>Una política pública federal con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AR" sz="3000">
                <a:solidFill>
                  <a:srgbClr val="FFFFFF"/>
                </a:solidFill>
                <a:latin typeface="Arial" panose="020B0604020202020204" pitchFamily="34" charset="0"/>
                <a:ea typeface="Encode Sans Light" pitchFamily="2" charset="0"/>
                <a:cs typeface="Arial" panose="020B0604020202020204" pitchFamily="34" charset="0"/>
              </a:rPr>
              <a:t>enfoque de derechos</a:t>
            </a:r>
          </a:p>
        </p:txBody>
      </p:sp>
      <p:grpSp>
        <p:nvGrpSpPr>
          <p:cNvPr id="3075" name="Grupo 15"/>
          <p:cNvGrpSpPr>
            <a:grpSpLocks/>
          </p:cNvGrpSpPr>
          <p:nvPr/>
        </p:nvGrpSpPr>
        <p:grpSpPr bwMode="auto">
          <a:xfrm>
            <a:off x="9553575" y="871538"/>
            <a:ext cx="1706563" cy="373062"/>
            <a:chOff x="10084037" y="162369"/>
            <a:chExt cx="2107963" cy="439370"/>
          </a:xfrm>
        </p:grpSpPr>
        <p:sp>
          <p:nvSpPr>
            <p:cNvPr id="3" name="Rectángulo 2"/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10558574" y="162369"/>
              <a:ext cx="1633426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1066446" y="162369"/>
              <a:ext cx="1125554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1619419" y="162369"/>
              <a:ext cx="572581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</p:grpSp>
      <p:sp>
        <p:nvSpPr>
          <p:cNvPr id="3076" name="CuadroTexto 6"/>
          <p:cNvSpPr txBox="1">
            <a:spLocks noChangeArrowheads="1"/>
          </p:cNvSpPr>
          <p:nvPr/>
        </p:nvSpPr>
        <p:spPr bwMode="auto">
          <a:xfrm>
            <a:off x="7615238" y="781050"/>
            <a:ext cx="1868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AR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AÑOS</a:t>
            </a:r>
            <a:endParaRPr lang="es-AR" altLang="es-AR" sz="3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;p3"/>
          <p:cNvSpPr txBox="1"/>
          <p:nvPr/>
        </p:nvSpPr>
        <p:spPr>
          <a:xfrm>
            <a:off x="2701926" y="976918"/>
            <a:ext cx="6706768" cy="660400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6800" rIns="90000" bIns="4680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 la Tasa Específica de Fecundidad Adolescente (TEFA)  temprana (10 a 14 años), tardía (15 a 19 años) y total de 10 a 19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Argentina - 2015 a 2020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514" name="Google Shape;58;p3"/>
          <p:cNvSpPr txBox="1">
            <a:spLocks noChangeArrowheads="1"/>
          </p:cNvSpPr>
          <p:nvPr/>
        </p:nvSpPr>
        <p:spPr bwMode="auto">
          <a:xfrm>
            <a:off x="1350963" y="168275"/>
            <a:ext cx="963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4000" b="1" dirty="0" err="1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 pitchFamily="2" charset="0"/>
              </a:rPr>
              <a:t>ENIA</a:t>
            </a:r>
            <a:r>
              <a:rPr lang="es-AR" altLang="es-AR" sz="4000" b="1" dirty="0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 pitchFamily="2" charset="0"/>
              </a:rPr>
              <a:t>: EVOLUCIÓN E IMPACTO</a:t>
            </a:r>
          </a:p>
        </p:txBody>
      </p:sp>
      <p:grpSp>
        <p:nvGrpSpPr>
          <p:cNvPr id="21515" name="Grupo 5"/>
          <p:cNvGrpSpPr>
            <a:grpSpLocks/>
          </p:cNvGrpSpPr>
          <p:nvPr/>
        </p:nvGrpSpPr>
        <p:grpSpPr bwMode="auto">
          <a:xfrm>
            <a:off x="0" y="168275"/>
            <a:ext cx="1350963" cy="774700"/>
            <a:chOff x="10084037" y="162369"/>
            <a:chExt cx="2107963" cy="439370"/>
          </a:xfrm>
        </p:grpSpPr>
        <p:sp>
          <p:nvSpPr>
            <p:cNvPr id="13" name="Rectángulo 12"/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0559629" y="162369"/>
              <a:ext cx="1632371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1067423" y="162369"/>
              <a:ext cx="1124577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1619803" y="162369"/>
              <a:ext cx="572197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4194EC4-334F-110E-AFD7-8BB9D8C74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2122015"/>
            <a:ext cx="6011177" cy="3225064"/>
          </a:xfrm>
          <a:prstGeom prst="rect">
            <a:avLst/>
          </a:prstGeom>
        </p:spPr>
      </p:pic>
      <p:sp>
        <p:nvSpPr>
          <p:cNvPr id="3" name="Google Shape;151;p28">
            <a:extLst>
              <a:ext uri="{FF2B5EF4-FFF2-40B4-BE49-F238E27FC236}">
                <a16:creationId xmlns="" xmlns:a16="http://schemas.microsoft.com/office/drawing/2014/main" id="{FF1602D2-901B-BEAA-9333-AB5530AD43DD}"/>
              </a:ext>
            </a:extLst>
          </p:cNvPr>
          <p:cNvSpPr txBox="1"/>
          <p:nvPr/>
        </p:nvSpPr>
        <p:spPr>
          <a:xfrm>
            <a:off x="3575851" y="5203959"/>
            <a:ext cx="1240501" cy="5847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Encode Sans SemiBold"/>
                <a:cs typeface="Arial" panose="020B0604020202020204" pitchFamily="34" charset="0"/>
                <a:sym typeface="Encode Sans SemiBold"/>
              </a:rPr>
              <a:t>TEFA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Encode Sans SemiBold"/>
                <a:cs typeface="Arial" panose="020B0604020202020204" pitchFamily="34" charset="0"/>
                <a:sym typeface="Encode Sans SemiBold"/>
              </a:rPr>
              <a:t> Tardía</a:t>
            </a:r>
          </a:p>
        </p:txBody>
      </p:sp>
      <p:sp>
        <p:nvSpPr>
          <p:cNvPr id="5" name="Google Shape;151;p28">
            <a:extLst>
              <a:ext uri="{FF2B5EF4-FFF2-40B4-BE49-F238E27FC236}">
                <a16:creationId xmlns="" xmlns:a16="http://schemas.microsoft.com/office/drawing/2014/main" id="{240A9A20-CBD1-0B22-46B1-CD951FA290C7}"/>
              </a:ext>
            </a:extLst>
          </p:cNvPr>
          <p:cNvSpPr txBox="1"/>
          <p:nvPr/>
        </p:nvSpPr>
        <p:spPr>
          <a:xfrm>
            <a:off x="4816352" y="5164769"/>
            <a:ext cx="1498710" cy="5847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0" u="none" strike="noStrike" cap="none" dirty="0">
                <a:solidFill>
                  <a:srgbClr val="DC1C4E"/>
                </a:solidFill>
                <a:latin typeface="Arial" panose="020B0604020202020204" pitchFamily="34" charset="0"/>
                <a:ea typeface="Encode Sans SemiBold"/>
                <a:cs typeface="Arial" panose="020B0604020202020204" pitchFamily="34" charset="0"/>
                <a:sym typeface="Encode Sans SemiBold"/>
              </a:rPr>
              <a:t>TEFA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0" u="none" strike="noStrike" cap="none" dirty="0">
                <a:solidFill>
                  <a:srgbClr val="DC1C4E"/>
                </a:solidFill>
                <a:latin typeface="Arial" panose="020B0604020202020204" pitchFamily="34" charset="0"/>
                <a:ea typeface="Encode Sans SemiBold"/>
                <a:cs typeface="Arial" panose="020B0604020202020204" pitchFamily="34" charset="0"/>
                <a:sym typeface="Encode Sans SemiBold"/>
              </a:rPr>
              <a:t>Temprana</a:t>
            </a:r>
            <a:endParaRPr sz="1600" b="1" i="0" u="none" strike="noStrike" cap="none" dirty="0">
              <a:solidFill>
                <a:srgbClr val="DC1C4E"/>
              </a:solidFill>
              <a:latin typeface="Arial" panose="020B0604020202020204" pitchFamily="34" charset="0"/>
              <a:ea typeface="Encode Sans SemiBold"/>
              <a:cs typeface="Arial" panose="020B0604020202020204" pitchFamily="34" charset="0"/>
              <a:sym typeface="Encode Sans SemiBold"/>
            </a:endParaRPr>
          </a:p>
        </p:txBody>
      </p:sp>
      <p:sp>
        <p:nvSpPr>
          <p:cNvPr id="6" name="Google Shape;151;p28">
            <a:extLst>
              <a:ext uri="{FF2B5EF4-FFF2-40B4-BE49-F238E27FC236}">
                <a16:creationId xmlns="" xmlns:a16="http://schemas.microsoft.com/office/drawing/2014/main" id="{DA47857E-EA85-1DBD-3A0E-5838AE1E7248}"/>
              </a:ext>
            </a:extLst>
          </p:cNvPr>
          <p:cNvSpPr txBox="1"/>
          <p:nvPr/>
        </p:nvSpPr>
        <p:spPr>
          <a:xfrm>
            <a:off x="1940832" y="5167576"/>
            <a:ext cx="1240501" cy="5847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Encode Sans SemiBold"/>
                <a:cs typeface="Arial" panose="020B0604020202020204" pitchFamily="34" charset="0"/>
                <a:sym typeface="Encode Sans SemiBold"/>
              </a:rPr>
              <a:t>TEFA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Encode Sans SemiBold"/>
                <a:cs typeface="Arial" panose="020B0604020202020204" pitchFamily="34" charset="0"/>
                <a:sym typeface="Encode Sans SemiBold"/>
              </a:rPr>
              <a:t>10-19 años</a:t>
            </a:r>
            <a:endParaRPr lang="es" sz="1600" b="1" i="0" u="none" strike="noStrike" cap="none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Encode Sans SemiBold"/>
              <a:cs typeface="Arial" panose="020B0604020202020204" pitchFamily="34" charset="0"/>
              <a:sym typeface="Encode Sans SemiBold"/>
            </a:endParaRPr>
          </a:p>
        </p:txBody>
      </p:sp>
      <p:sp>
        <p:nvSpPr>
          <p:cNvPr id="9" name="Google Shape;153;p28">
            <a:extLst>
              <a:ext uri="{FF2B5EF4-FFF2-40B4-BE49-F238E27FC236}">
                <a16:creationId xmlns="" xmlns:a16="http://schemas.microsoft.com/office/drawing/2014/main" id="{D22F60C8-E502-FA34-4206-1DFB3EE39BF4}"/>
              </a:ext>
            </a:extLst>
          </p:cNvPr>
          <p:cNvSpPr/>
          <p:nvPr/>
        </p:nvSpPr>
        <p:spPr>
          <a:xfrm>
            <a:off x="4658349" y="1960003"/>
            <a:ext cx="2218762" cy="2884888"/>
          </a:xfrm>
          <a:prstGeom prst="rect">
            <a:avLst/>
          </a:prstGeom>
          <a:solidFill>
            <a:srgbClr val="F79420">
              <a:alpha val="1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Google Shape;155;p28">
            <a:extLst>
              <a:ext uri="{FF2B5EF4-FFF2-40B4-BE49-F238E27FC236}">
                <a16:creationId xmlns="" xmlns:a16="http://schemas.microsoft.com/office/drawing/2014/main" id="{D1718286-FFD1-7A79-1022-37157A7D1CFE}"/>
              </a:ext>
            </a:extLst>
          </p:cNvPr>
          <p:cNvSpPr txBox="1"/>
          <p:nvPr/>
        </p:nvSpPr>
        <p:spPr>
          <a:xfrm>
            <a:off x="8453718" y="2653553"/>
            <a:ext cx="2850777" cy="1384954"/>
          </a:xfrm>
          <a:prstGeom prst="rect">
            <a:avLst/>
          </a:prstGeom>
          <a:solidFill>
            <a:srgbClr val="FF9200"/>
          </a:solidFill>
          <a:ln w="152400" cap="flat" cmpd="sng">
            <a:solidFill>
              <a:srgbClr val="F794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Encode Sans SemiBold"/>
                <a:cs typeface="Arial" panose="020B0604020202020204" pitchFamily="34" charset="0"/>
                <a:sym typeface="Encode Sans SemiBold"/>
              </a:rPr>
              <a:t>En tres años de Enia la TEFA temprana bajó a la mitad, la TEFA tardía bajó 39,4% y la TEFA Total (10 a 19) bajó 38,4%</a:t>
            </a:r>
            <a:endParaRPr sz="1400" b="1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Encode Sans SemiBold"/>
              <a:cs typeface="Arial" panose="020B0604020202020204" pitchFamily="34" charset="0"/>
              <a:sym typeface="Encode Sans SemiBold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DCA81EEE-8F84-0936-6096-4ED0AA862609}"/>
              </a:ext>
            </a:extLst>
          </p:cNvPr>
          <p:cNvSpPr txBox="1"/>
          <p:nvPr/>
        </p:nvSpPr>
        <p:spPr>
          <a:xfrm>
            <a:off x="8353670" y="4218794"/>
            <a:ext cx="30852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AR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Tobar</a:t>
            </a:r>
            <a:r>
              <a:rPr lang="e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Federico. UNFPA, Plan Enia, SAS, Ministerio de Salud Argentina, 2021</a:t>
            </a:r>
            <a:endParaRPr lang="es-AR" sz="11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t="20616"/>
          <a:stretch>
            <a:fillRect/>
          </a:stretch>
        </p:blipFill>
        <p:spPr bwMode="auto">
          <a:xfrm>
            <a:off x="460375" y="2216150"/>
            <a:ext cx="53705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n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429000"/>
            <a:ext cx="36274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Google Shape;58;p3"/>
          <p:cNvSpPr txBox="1">
            <a:spLocks noChangeArrowheads="1"/>
          </p:cNvSpPr>
          <p:nvPr/>
        </p:nvSpPr>
        <p:spPr bwMode="auto">
          <a:xfrm>
            <a:off x="1350963" y="168275"/>
            <a:ext cx="963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4000" b="1" dirty="0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 pitchFamily="2" charset="0"/>
              </a:rPr>
              <a:t>ENIA: EVOLUCIÓN E IMPACTO</a:t>
            </a:r>
          </a:p>
        </p:txBody>
      </p:sp>
      <p:grpSp>
        <p:nvGrpSpPr>
          <p:cNvPr id="23557" name="Grupo 5"/>
          <p:cNvGrpSpPr>
            <a:grpSpLocks/>
          </p:cNvGrpSpPr>
          <p:nvPr/>
        </p:nvGrpSpPr>
        <p:grpSpPr bwMode="auto">
          <a:xfrm>
            <a:off x="0" y="168275"/>
            <a:ext cx="1350963" cy="774700"/>
            <a:chOff x="10084037" y="162369"/>
            <a:chExt cx="2107963" cy="439370"/>
          </a:xfrm>
        </p:grpSpPr>
        <p:sp>
          <p:nvSpPr>
            <p:cNvPr id="9" name="Rectángulo 8"/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0559629" y="162369"/>
              <a:ext cx="1632371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1067423" y="162369"/>
              <a:ext cx="1124577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1619803" y="162369"/>
              <a:ext cx="572197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pic>
        <p:nvPicPr>
          <p:cNvPr id="23558" name="Imagen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289300"/>
            <a:ext cx="37401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gen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178175"/>
            <a:ext cx="1992312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58;p3"/>
          <p:cNvSpPr txBox="1"/>
          <p:nvPr/>
        </p:nvSpPr>
        <p:spPr>
          <a:xfrm>
            <a:off x="2441575" y="1325563"/>
            <a:ext cx="6996113" cy="660400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6800" rIns="90000" bIns="4680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Argentina.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TEFA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tardía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 a 19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2015 a 2020.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8CEC280-462B-B931-6A16-5526375C1471}"/>
              </a:ext>
            </a:extLst>
          </p:cNvPr>
          <p:cNvSpPr txBox="1"/>
          <p:nvPr/>
        </p:nvSpPr>
        <p:spPr>
          <a:xfrm>
            <a:off x="6096000" y="5408613"/>
            <a:ext cx="58281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AR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Tobar</a:t>
            </a:r>
            <a:r>
              <a:rPr lang="e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Federico. UNFPA, Plan Enia, SAS, Ministerio de Salud Argentina, 2021</a:t>
            </a:r>
            <a:endParaRPr lang="es-AR" sz="11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58;p3"/>
          <p:cNvSpPr txBox="1">
            <a:spLocks noChangeArrowheads="1"/>
          </p:cNvSpPr>
          <p:nvPr/>
        </p:nvSpPr>
        <p:spPr bwMode="auto">
          <a:xfrm>
            <a:off x="306388" y="188913"/>
            <a:ext cx="109648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AR" altLang="es-AR" b="1">
              <a:solidFill>
                <a:srgbClr val="00ACED"/>
              </a:solidFill>
              <a:latin typeface="Encode Sans" pitchFamily="2" charset="0"/>
              <a:ea typeface="Encode Sans" pitchFamily="2" charset="0"/>
              <a:cs typeface="Encode Sans" pitchFamily="2" charset="0"/>
              <a:sym typeface="Encode Sans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AR" altLang="es-AR" b="1">
              <a:solidFill>
                <a:srgbClr val="00ACED"/>
              </a:solidFill>
              <a:latin typeface="Encode Sans" pitchFamily="2" charset="0"/>
              <a:ea typeface="Encode Sans" pitchFamily="2" charset="0"/>
              <a:cs typeface="Encode Sans" pitchFamily="2" charset="0"/>
              <a:sym typeface="Encode Sans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b="1">
                <a:solidFill>
                  <a:srgbClr val="00ACED"/>
                </a:solidFill>
                <a:latin typeface="Encode Sans" pitchFamily="2" charset="0"/>
                <a:ea typeface="Encode Sans" pitchFamily="2" charset="0"/>
                <a:cs typeface="Encode Sans" pitchFamily="2" charset="0"/>
                <a:sym typeface="Encode Sans" pitchFamily="2" charset="0"/>
              </a:rPr>
              <a:t> </a:t>
            </a:r>
            <a:endParaRPr lang="es-AR" altLang="es-AR">
              <a:solidFill>
                <a:srgbClr val="00ACED"/>
              </a:solidFill>
              <a:latin typeface="Encode Sans" pitchFamily="2" charset="0"/>
              <a:ea typeface="Encode Sans" pitchFamily="2" charset="0"/>
              <a:cs typeface="Encode Sans" pitchFamily="2" charset="0"/>
              <a:sym typeface="Encode Sans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Times New Roman" panose="02020603050405020304" pitchFamily="18" charset="0"/>
              <a:buNone/>
            </a:pPr>
            <a:endParaRPr lang="es-AR" altLang="es-AR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603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3380"/>
          <a:stretch>
            <a:fillRect/>
          </a:stretch>
        </p:blipFill>
        <p:spPr bwMode="auto">
          <a:xfrm>
            <a:off x="1447800" y="2230438"/>
            <a:ext cx="86137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Google Shape;58;p3"/>
          <p:cNvSpPr txBox="1">
            <a:spLocks noChangeArrowheads="1"/>
          </p:cNvSpPr>
          <p:nvPr/>
        </p:nvSpPr>
        <p:spPr bwMode="auto">
          <a:xfrm>
            <a:off x="1350963" y="168275"/>
            <a:ext cx="963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4000" b="1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 pitchFamily="2" charset="0"/>
              </a:rPr>
              <a:t>ENIA: EVOLUCIÓN E IMPACTO</a:t>
            </a:r>
          </a:p>
        </p:txBody>
      </p:sp>
      <p:grpSp>
        <p:nvGrpSpPr>
          <p:cNvPr id="25605" name="Grupo 11"/>
          <p:cNvGrpSpPr>
            <a:grpSpLocks/>
          </p:cNvGrpSpPr>
          <p:nvPr/>
        </p:nvGrpSpPr>
        <p:grpSpPr bwMode="auto">
          <a:xfrm>
            <a:off x="0" y="168275"/>
            <a:ext cx="1350963" cy="774700"/>
            <a:chOff x="10084037" y="162369"/>
            <a:chExt cx="2107963" cy="439370"/>
          </a:xfrm>
        </p:grpSpPr>
        <p:sp>
          <p:nvSpPr>
            <p:cNvPr id="13" name="Rectángulo 12"/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0559629" y="162369"/>
              <a:ext cx="1632371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1067423" y="162369"/>
              <a:ext cx="1124577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1619803" y="162369"/>
              <a:ext cx="572197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17" name="Google Shape;58;p3"/>
          <p:cNvSpPr txBox="1"/>
          <p:nvPr/>
        </p:nvSpPr>
        <p:spPr>
          <a:xfrm>
            <a:off x="2281238" y="1325563"/>
            <a:ext cx="7299325" cy="660400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6800" rIns="90000" bIns="46800"/>
          <a:lstStyle/>
          <a:p>
            <a:pPr algn="ctr">
              <a:spcBef>
                <a:spcPts val="0"/>
              </a:spcBef>
              <a:spcAft>
                <a:spcPts val="0"/>
              </a:spcAft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Argentina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TEFA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temprana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 a 14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2015 a 2020.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22212D7-6A9D-4295-1560-23FD943B2B84}"/>
              </a:ext>
            </a:extLst>
          </p:cNvPr>
          <p:cNvSpPr txBox="1"/>
          <p:nvPr/>
        </p:nvSpPr>
        <p:spPr>
          <a:xfrm>
            <a:off x="6938682" y="4350777"/>
            <a:ext cx="29493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AR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Tobar</a:t>
            </a:r>
            <a:r>
              <a:rPr lang="e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Federico. UNFPA, Plan Enia, SAS, Ministerio de Salud Argentina, 2021</a:t>
            </a:r>
            <a:endParaRPr lang="es-AR" sz="11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23" y="1671339"/>
            <a:ext cx="2264339" cy="272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11" y="1671339"/>
            <a:ext cx="4654420" cy="272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03218" y="4534454"/>
            <a:ext cx="2937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Encode Sans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Informe de gestión 2021 - DNSSR</a:t>
            </a:r>
            <a:endParaRPr lang="es-AR" sz="1600" dirty="0">
              <a:solidFill>
                <a:schemeClr val="bg1">
                  <a:lumMod val="50000"/>
                </a:schemeClr>
              </a:solidFill>
              <a:latin typeface="Encode Sans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09882" y="4534454"/>
            <a:ext cx="410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Encode Sans" pitchFamily="2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Informe anual de monitoreo del Plan </a:t>
            </a:r>
            <a:r>
              <a:rPr lang="es-AR" sz="1600" dirty="0" err="1">
                <a:solidFill>
                  <a:schemeClr val="bg1">
                    <a:lumMod val="50000"/>
                  </a:schemeClr>
                </a:solidFill>
                <a:latin typeface="Encode Sans" pitchFamily="2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Enia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Encode Sans" pitchFamily="2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2021</a:t>
            </a:r>
            <a:endParaRPr lang="es-AR" sz="1600" dirty="0">
              <a:solidFill>
                <a:schemeClr val="bg1">
                  <a:lumMod val="50000"/>
                </a:schemeClr>
              </a:solidFill>
              <a:latin typeface="Encode Sans" pitchFamily="2" charset="0"/>
            </a:endParaRPr>
          </a:p>
        </p:txBody>
      </p:sp>
      <p:sp>
        <p:nvSpPr>
          <p:cNvPr id="2" name="Google Shape;58;p3">
            <a:extLst>
              <a:ext uri="{FF2B5EF4-FFF2-40B4-BE49-F238E27FC236}">
                <a16:creationId xmlns="" xmlns:a16="http://schemas.microsoft.com/office/drawing/2014/main" id="{098E172E-2C3E-3785-2A65-806D77F8E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68275"/>
            <a:ext cx="963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3200" b="1" dirty="0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 pitchFamily="2" charset="0"/>
              </a:rPr>
              <a:t>ENIA: INFORMES DE GESTIÓN Y MONITOREO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8B8A8217-0B9C-5DC8-0279-A5B1D1DEDD6D}"/>
              </a:ext>
            </a:extLst>
          </p:cNvPr>
          <p:cNvGrpSpPr>
            <a:grpSpLocks/>
          </p:cNvGrpSpPr>
          <p:nvPr/>
        </p:nvGrpSpPr>
        <p:grpSpPr bwMode="auto">
          <a:xfrm>
            <a:off x="0" y="168275"/>
            <a:ext cx="1350963" cy="774700"/>
            <a:chOff x="10084037" y="162369"/>
            <a:chExt cx="2107963" cy="439370"/>
          </a:xfrm>
        </p:grpSpPr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6516674D-C559-88E9-B51D-522FFAECF5DE}"/>
                </a:ext>
              </a:extLst>
            </p:cNvPr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1146A83C-C93F-5F20-6945-82BA6A9D9B5C}"/>
                </a:ext>
              </a:extLst>
            </p:cNvPr>
            <p:cNvSpPr/>
            <p:nvPr/>
          </p:nvSpPr>
          <p:spPr>
            <a:xfrm>
              <a:off x="10559629" y="162369"/>
              <a:ext cx="1632371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3E733F83-AD7E-1EAA-E624-62BA8B3AC6D6}"/>
                </a:ext>
              </a:extLst>
            </p:cNvPr>
            <p:cNvSpPr/>
            <p:nvPr/>
          </p:nvSpPr>
          <p:spPr>
            <a:xfrm>
              <a:off x="11067423" y="162369"/>
              <a:ext cx="1124577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AFDA4201-9634-E1E9-0A85-4EA4FB698B43}"/>
                </a:ext>
              </a:extLst>
            </p:cNvPr>
            <p:cNvSpPr/>
            <p:nvPr/>
          </p:nvSpPr>
          <p:spPr>
            <a:xfrm>
              <a:off x="11619803" y="162369"/>
              <a:ext cx="572197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13387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Google Shape;58;p3"/>
          <p:cNvSpPr txBox="1">
            <a:spLocks noChangeArrowheads="1"/>
          </p:cNvSpPr>
          <p:nvPr/>
        </p:nvSpPr>
        <p:spPr bwMode="auto">
          <a:xfrm>
            <a:off x="1350963" y="168275"/>
            <a:ext cx="963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4000" b="1" dirty="0" err="1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 pitchFamily="2" charset="0"/>
              </a:rPr>
              <a:t>ENIA</a:t>
            </a:r>
            <a:r>
              <a:rPr lang="es-AR" altLang="es-AR" sz="4000" b="1" dirty="0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 pitchFamily="2" charset="0"/>
              </a:rPr>
              <a:t> FEDERAL</a:t>
            </a:r>
          </a:p>
        </p:txBody>
      </p:sp>
      <p:grpSp>
        <p:nvGrpSpPr>
          <p:cNvPr id="27652" name="Grupo 3"/>
          <p:cNvGrpSpPr>
            <a:grpSpLocks/>
          </p:cNvGrpSpPr>
          <p:nvPr/>
        </p:nvGrpSpPr>
        <p:grpSpPr bwMode="auto">
          <a:xfrm>
            <a:off x="0" y="168275"/>
            <a:ext cx="1350963" cy="774700"/>
            <a:chOff x="10084037" y="162369"/>
            <a:chExt cx="2107963" cy="439370"/>
          </a:xfrm>
        </p:grpSpPr>
        <p:sp>
          <p:nvSpPr>
            <p:cNvPr id="6" name="Rectángulo 5"/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0559629" y="162369"/>
              <a:ext cx="1632371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1067423" y="162369"/>
              <a:ext cx="1124577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1619803" y="162369"/>
              <a:ext cx="572197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10" name="Google Shape;58;p3">
            <a:extLst>
              <a:ext uri="{FF2B5EF4-FFF2-40B4-BE49-F238E27FC236}">
                <a16:creationId xmlns="" xmlns:a16="http://schemas.microsoft.com/office/drawing/2014/main" id="{7B845F4C-9CE1-6451-7F95-C9C19270A59D}"/>
              </a:ext>
            </a:extLst>
          </p:cNvPr>
          <p:cNvSpPr txBox="1"/>
          <p:nvPr/>
        </p:nvSpPr>
        <p:spPr>
          <a:xfrm>
            <a:off x="1844686" y="1703632"/>
            <a:ext cx="766825" cy="66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400" b="1" dirty="0">
                <a:solidFill>
                  <a:srgbClr val="00ACED"/>
                </a:solidFill>
                <a:latin typeface="Arial" panose="020B0604020202020204" pitchFamily="34" charset="0"/>
                <a:ea typeface="Encode Sans"/>
                <a:cs typeface="Arial" panose="020B0604020202020204" pitchFamily="34" charset="0"/>
                <a:sym typeface="Encode Sans"/>
              </a:rPr>
              <a:t>1</a:t>
            </a:r>
            <a:endParaRPr sz="4800" dirty="0">
              <a:solidFill>
                <a:srgbClr val="00ACED"/>
              </a:solidFill>
              <a:latin typeface="Arial" panose="020B0604020202020204" pitchFamily="34" charset="0"/>
              <a:ea typeface="Encode Sans"/>
              <a:cs typeface="Arial" panose="020B0604020202020204" pitchFamily="34" charset="0"/>
              <a:sym typeface="Encode Sans"/>
            </a:endParaRPr>
          </a:p>
        </p:txBody>
      </p:sp>
      <p:sp>
        <p:nvSpPr>
          <p:cNvPr id="11" name="Google Shape;58;p3">
            <a:extLst>
              <a:ext uri="{FF2B5EF4-FFF2-40B4-BE49-F238E27FC236}">
                <a16:creationId xmlns="" xmlns:a16="http://schemas.microsoft.com/office/drawing/2014/main" id="{E2D4AED3-A389-663A-E9A7-84AB26C440C1}"/>
              </a:ext>
            </a:extLst>
          </p:cNvPr>
          <p:cNvSpPr txBox="1"/>
          <p:nvPr/>
        </p:nvSpPr>
        <p:spPr>
          <a:xfrm>
            <a:off x="1092788" y="2625138"/>
            <a:ext cx="2270619" cy="129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Encode Sans"/>
                <a:cs typeface="Arial" panose="020B0604020202020204" pitchFamily="34" charset="0"/>
                <a:sym typeface="Encode Sans"/>
              </a:rPr>
              <a:t>Invitación a las provincias a firmar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Encode Sans"/>
                <a:cs typeface="Arial" panose="020B0604020202020204" pitchFamily="34" charset="0"/>
                <a:sym typeface="Encode Sans"/>
              </a:rPr>
              <a:t>Convenios de Adhesión al Plan </a:t>
            </a:r>
            <a:r>
              <a:rPr lang="es-A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Encode Sans"/>
                <a:cs typeface="Arial" panose="020B0604020202020204" pitchFamily="34" charset="0"/>
                <a:sym typeface="Encode Sans"/>
              </a:rPr>
              <a:t>Enia</a:t>
            </a:r>
            <a:endParaRPr lang="es-A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Encode Sans"/>
              <a:cs typeface="Arial" panose="020B0604020202020204" pitchFamily="34" charset="0"/>
              <a:sym typeface="Encode Sans"/>
            </a:endParaRPr>
          </a:p>
        </p:txBody>
      </p:sp>
      <p:sp>
        <p:nvSpPr>
          <p:cNvPr id="12" name="Google Shape;58;p3">
            <a:extLst>
              <a:ext uri="{FF2B5EF4-FFF2-40B4-BE49-F238E27FC236}">
                <a16:creationId xmlns="" xmlns:a16="http://schemas.microsoft.com/office/drawing/2014/main" id="{4318215B-0CAE-C3A5-A5CB-2E9DC781AD02}"/>
              </a:ext>
            </a:extLst>
          </p:cNvPr>
          <p:cNvSpPr txBox="1"/>
          <p:nvPr/>
        </p:nvSpPr>
        <p:spPr>
          <a:xfrm>
            <a:off x="4972139" y="2526076"/>
            <a:ext cx="1984227" cy="129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Encode Sans"/>
                <a:cs typeface="Arial" panose="020B0604020202020204" pitchFamily="34" charset="0"/>
                <a:sym typeface="Encode Sans"/>
              </a:rPr>
              <a:t>Elaboración y firma de 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Encode Sans"/>
                <a:cs typeface="Arial" panose="020B0604020202020204" pitchFamily="34" charset="0"/>
                <a:sym typeface="Encode Sans"/>
              </a:rPr>
              <a:t>Compromisos de Gestión</a:t>
            </a:r>
          </a:p>
        </p:txBody>
      </p:sp>
      <p:sp>
        <p:nvSpPr>
          <p:cNvPr id="13" name="Google Shape;58;p3">
            <a:extLst>
              <a:ext uri="{FF2B5EF4-FFF2-40B4-BE49-F238E27FC236}">
                <a16:creationId xmlns="" xmlns:a16="http://schemas.microsoft.com/office/drawing/2014/main" id="{D2E96CD6-80D1-B677-471C-6D87EADCF24E}"/>
              </a:ext>
            </a:extLst>
          </p:cNvPr>
          <p:cNvSpPr txBox="1"/>
          <p:nvPr/>
        </p:nvSpPr>
        <p:spPr>
          <a:xfrm>
            <a:off x="8780219" y="2526076"/>
            <a:ext cx="1840377" cy="12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Encode Sans"/>
                <a:cs typeface="Arial" panose="020B0604020202020204" pitchFamily="34" charset="0"/>
                <a:sym typeface="Encode Sans"/>
              </a:rPr>
              <a:t>Financiamiento mediante 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Encode Sans"/>
                <a:cs typeface="Arial" panose="020B0604020202020204" pitchFamily="34" charset="0"/>
                <a:sym typeface="Encode Sans"/>
              </a:rPr>
              <a:t>transferencia de recursos</a:t>
            </a:r>
          </a:p>
        </p:txBody>
      </p:sp>
      <p:sp>
        <p:nvSpPr>
          <p:cNvPr id="14" name="Google Shape;58;p3">
            <a:extLst>
              <a:ext uri="{FF2B5EF4-FFF2-40B4-BE49-F238E27FC236}">
                <a16:creationId xmlns="" xmlns:a16="http://schemas.microsoft.com/office/drawing/2014/main" id="{447D7946-6ED0-F776-5DED-F8F01B8DE29B}"/>
              </a:ext>
            </a:extLst>
          </p:cNvPr>
          <p:cNvSpPr txBox="1"/>
          <p:nvPr/>
        </p:nvSpPr>
        <p:spPr>
          <a:xfrm>
            <a:off x="5580841" y="1703632"/>
            <a:ext cx="766825" cy="66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0ACED"/>
              </a:solidFill>
              <a:latin typeface="Arial" panose="020B0604020202020204" pitchFamily="34" charset="0"/>
              <a:ea typeface="Encode Sans"/>
              <a:cs typeface="Arial" panose="020B0604020202020204" pitchFamily="34" charset="0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400" b="1" dirty="0">
                <a:solidFill>
                  <a:srgbClr val="00ACED"/>
                </a:solidFill>
                <a:latin typeface="Arial" panose="020B0604020202020204" pitchFamily="34" charset="0"/>
                <a:ea typeface="Encode Sans"/>
                <a:cs typeface="Arial" panose="020B0604020202020204" pitchFamily="34" charset="0"/>
                <a:sym typeface="Encode Sans"/>
              </a:rPr>
              <a:t>2 </a:t>
            </a:r>
            <a:endParaRPr sz="4400" dirty="0">
              <a:solidFill>
                <a:srgbClr val="00ACED"/>
              </a:solidFill>
              <a:latin typeface="Arial" panose="020B0604020202020204" pitchFamily="34" charset="0"/>
              <a:ea typeface="Encode Sans"/>
              <a:cs typeface="Arial" panose="020B0604020202020204" pitchFamily="34" charset="0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dirty="0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58;p3">
            <a:extLst>
              <a:ext uri="{FF2B5EF4-FFF2-40B4-BE49-F238E27FC236}">
                <a16:creationId xmlns="" xmlns:a16="http://schemas.microsoft.com/office/drawing/2014/main" id="{899B250F-6519-0399-4B59-13EB1A1806FC}"/>
              </a:ext>
            </a:extLst>
          </p:cNvPr>
          <p:cNvSpPr txBox="1"/>
          <p:nvPr/>
        </p:nvSpPr>
        <p:spPr>
          <a:xfrm>
            <a:off x="9316996" y="1703632"/>
            <a:ext cx="766825" cy="66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0ACED"/>
              </a:solidFill>
              <a:latin typeface="Arial" panose="020B0604020202020204" pitchFamily="34" charset="0"/>
              <a:ea typeface="Encode Sans"/>
              <a:cs typeface="Arial" panose="020B0604020202020204" pitchFamily="34" charset="0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400" b="1" dirty="0">
                <a:solidFill>
                  <a:srgbClr val="00ACED"/>
                </a:solidFill>
                <a:latin typeface="Arial" panose="020B0604020202020204" pitchFamily="34" charset="0"/>
                <a:ea typeface="Encode Sans"/>
                <a:cs typeface="Arial" panose="020B0604020202020204" pitchFamily="34" charset="0"/>
                <a:sym typeface="Encode Sans"/>
              </a:rPr>
              <a:t>3 </a:t>
            </a:r>
            <a:endParaRPr sz="4400" dirty="0">
              <a:solidFill>
                <a:srgbClr val="00ACED"/>
              </a:solidFill>
              <a:latin typeface="Arial" panose="020B0604020202020204" pitchFamily="34" charset="0"/>
              <a:ea typeface="Encode Sans"/>
              <a:cs typeface="Arial" panose="020B0604020202020204" pitchFamily="34" charset="0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dirty="0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67254" y="4623454"/>
            <a:ext cx="1859876" cy="954107"/>
          </a:xfrm>
          <a:prstGeom prst="rect">
            <a:avLst/>
          </a:prstGeom>
          <a:solidFill>
            <a:srgbClr val="787FBD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</a:pPr>
            <a:r>
              <a:rPr lang="es-A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Equipos técnicos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</a:pPr>
            <a:r>
              <a:rPr lang="es-A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para mesa provincial intersectorial (</a:t>
            </a:r>
            <a:r>
              <a:rPr lang="es-A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EFTI</a:t>
            </a:r>
            <a:r>
              <a:rPr lang="es-A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</a:pPr>
            <a:endParaRPr lang="es-A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Encode Sans Black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957740" y="4623454"/>
            <a:ext cx="1859876" cy="954107"/>
          </a:xfrm>
          <a:prstGeom prst="rect">
            <a:avLst/>
          </a:prstGeom>
          <a:solidFill>
            <a:srgbClr val="BFD730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</a:pPr>
            <a:r>
              <a:rPr lang="es-A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Diagnóstico, Plan Anual Provincial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</a:pPr>
            <a:r>
              <a:rPr lang="es-A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(POA) y sistema de monitoreo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148226" y="4623454"/>
            <a:ext cx="1859876" cy="954107"/>
          </a:xfrm>
          <a:prstGeom prst="rect">
            <a:avLst/>
          </a:prstGeom>
          <a:solidFill>
            <a:srgbClr val="EE4788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Operativos móviles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 de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SSyR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+ Distribución de insumos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338712" y="4623454"/>
            <a:ext cx="1859876" cy="954107"/>
          </a:xfrm>
          <a:prstGeom prst="rect">
            <a:avLst/>
          </a:prstGeom>
          <a:solidFill>
            <a:srgbClr val="FF9200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</a:pP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ESI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 + asesorías en salud integral en escuelas secundarias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9529198" y="4623454"/>
            <a:ext cx="1859876" cy="954107"/>
          </a:xfrm>
          <a:prstGeom prst="rect">
            <a:avLst/>
          </a:prstGeom>
          <a:solidFill>
            <a:srgbClr val="787FBD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</a:pP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 Black"/>
              </a:rPr>
              <a:t>Acciones para la detección temprana del abuso sexual y violencia sexual</a:t>
            </a:r>
          </a:p>
        </p:txBody>
      </p:sp>
    </p:spTree>
    <p:extLst>
      <p:ext uri="{BB962C8B-B14F-4D97-AF65-F5344CB8AC3E}">
        <p14:creationId xmlns:p14="http://schemas.microsoft.com/office/powerpoint/2010/main" val="1149684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50850" y="1574800"/>
            <a:ext cx="11290300" cy="370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Celebramos 20 años de política federal de salud sexual y reproductiva. </a:t>
            </a:r>
          </a:p>
          <a:p>
            <a:pPr algn="ctr">
              <a:spcAft>
                <a:spcPts val="1200"/>
              </a:spcAft>
              <a:defRPr/>
            </a:pP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 a todas y todos ustedes somos parte de este trabajo y compromiso que pone en valor la tarea diaria de cada uno de los equipos de cada provincia, que conforma un andamiaje de derechos. </a:t>
            </a:r>
          </a:p>
          <a:p>
            <a:pPr algn="ctr">
              <a:spcAft>
                <a:spcPts val="1200"/>
              </a:spcAft>
              <a:defRPr/>
            </a:pP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Entendemos que este trabajo mancomunado es la clave fundamental para garantizar </a:t>
            </a:r>
          </a:p>
          <a:p>
            <a:pPr algn="ctr">
              <a:spcAft>
                <a:spcPts val="1200"/>
              </a:spcAft>
              <a:defRPr/>
            </a:pPr>
            <a:r>
              <a:rPr lang="es-A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acceso a la salud integral, desde un enfoque de derechos y equidad social.</a:t>
            </a:r>
          </a:p>
          <a:p>
            <a:pPr>
              <a:spcAft>
                <a:spcPts val="1200"/>
              </a:spcAft>
              <a:defRPr/>
            </a:pP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A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699" name="Grupo 3"/>
          <p:cNvGrpSpPr>
            <a:grpSpLocks/>
          </p:cNvGrpSpPr>
          <p:nvPr/>
        </p:nvGrpSpPr>
        <p:grpSpPr bwMode="auto">
          <a:xfrm>
            <a:off x="0" y="0"/>
            <a:ext cx="12192000" cy="292100"/>
            <a:chOff x="10084037" y="162369"/>
            <a:chExt cx="2107963" cy="439370"/>
          </a:xfrm>
        </p:grpSpPr>
        <p:sp>
          <p:nvSpPr>
            <p:cNvPr id="4" name="Rectángulo 3"/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559701" y="162369"/>
              <a:ext cx="1632299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1067479" y="162369"/>
              <a:ext cx="1124521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619721" y="162369"/>
              <a:ext cx="572279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;p3"/>
          <p:cNvSpPr txBox="1"/>
          <p:nvPr/>
        </p:nvSpPr>
        <p:spPr>
          <a:xfrm>
            <a:off x="1373188" y="153988"/>
            <a:ext cx="9632950" cy="868362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6800" rIns="90000" bIns="468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00ACED"/>
                </a:solidFill>
                <a:latin typeface="Arial" panose="020B0604020202020204" pitchFamily="34" charset="0"/>
                <a:ea typeface="Encode Sans"/>
                <a:cs typeface="Arial" panose="020B0604020202020204" pitchFamily="34" charset="0"/>
                <a:sym typeface="Encode Sans"/>
              </a:rPr>
              <a:t>Antecedentes federales de la Ley Nacional de Salud Sexual y Reproductiva (SSR)</a:t>
            </a:r>
            <a:endParaRPr sz="2600" dirty="0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099" name="Grupo 27"/>
          <p:cNvGrpSpPr>
            <a:grpSpLocks/>
          </p:cNvGrpSpPr>
          <p:nvPr/>
        </p:nvGrpSpPr>
        <p:grpSpPr bwMode="auto">
          <a:xfrm>
            <a:off x="0" y="168275"/>
            <a:ext cx="1350963" cy="774700"/>
            <a:chOff x="10084037" y="162369"/>
            <a:chExt cx="2107963" cy="439370"/>
          </a:xfrm>
        </p:grpSpPr>
        <p:sp>
          <p:nvSpPr>
            <p:cNvPr id="11" name="Rectángulo 10"/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559629" y="162369"/>
              <a:ext cx="1632371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1067423" y="162369"/>
              <a:ext cx="1124577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1619803" y="162369"/>
              <a:ext cx="572197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F5A67A8-CB93-BFAE-AE5D-73CF19C48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b="4442"/>
          <a:stretch/>
        </p:blipFill>
        <p:spPr>
          <a:xfrm>
            <a:off x="933030" y="1176253"/>
            <a:ext cx="10141566" cy="49596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1" name="Google Shape;58;p3"/>
          <p:cNvSpPr txBox="1"/>
          <p:nvPr/>
        </p:nvSpPr>
        <p:spPr>
          <a:xfrm>
            <a:off x="2273300" y="1179513"/>
            <a:ext cx="8699500" cy="4498975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6800" rIns="90000" bIns="468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/>
              </a:rPr>
              <a:t>POLÍTICA PÚBLICA NACIONAL EN SALUD SEXUAL Y REPRODUCTIVA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/>
              </a:rPr>
              <a:t>Ley Nacional  25.673</a:t>
            </a:r>
            <a:endParaRPr lang="es-ES" sz="4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48" name="Grupo 11"/>
          <p:cNvGrpSpPr>
            <a:grpSpLocks/>
          </p:cNvGrpSpPr>
          <p:nvPr/>
        </p:nvGrpSpPr>
        <p:grpSpPr bwMode="auto">
          <a:xfrm rot="5400000">
            <a:off x="-2641600" y="2641600"/>
            <a:ext cx="6858000" cy="1574800"/>
            <a:chOff x="10084037" y="162369"/>
            <a:chExt cx="2107963" cy="439370"/>
          </a:xfrm>
        </p:grpSpPr>
        <p:sp>
          <p:nvSpPr>
            <p:cNvPr id="13" name="Rectángulo 12"/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0559305" y="162369"/>
              <a:ext cx="1632695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1066777" y="162369"/>
              <a:ext cx="1125223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1619630" y="162369"/>
              <a:ext cx="572370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D81B835-3DCE-138D-37E4-B153CAD1C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 b="6404"/>
          <a:stretch/>
        </p:blipFill>
        <p:spPr>
          <a:xfrm>
            <a:off x="827881" y="938165"/>
            <a:ext cx="10517809" cy="5157836"/>
          </a:xfrm>
          <a:prstGeom prst="rect">
            <a:avLst/>
          </a:prstGeom>
        </p:spPr>
      </p:pic>
      <p:sp>
        <p:nvSpPr>
          <p:cNvPr id="34" name="Google Shape;58;p3">
            <a:extLst>
              <a:ext uri="{FF2B5EF4-FFF2-40B4-BE49-F238E27FC236}">
                <a16:creationId xmlns="" xmlns:a16="http://schemas.microsoft.com/office/drawing/2014/main" id="{8CDFBD0A-5EC1-5AA2-8547-4040205D0A5A}"/>
              </a:ext>
            </a:extLst>
          </p:cNvPr>
          <p:cNvSpPr txBox="1"/>
          <p:nvPr/>
        </p:nvSpPr>
        <p:spPr>
          <a:xfrm>
            <a:off x="1373188" y="166254"/>
            <a:ext cx="9632950" cy="758055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6800" rIns="90000" bIns="46800" anchor="ctr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altLang="es-AR" sz="2800" b="1" dirty="0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#20 años Ley Nacional de Salud Sexual y Reproductiva</a:t>
            </a:r>
            <a:endParaRPr lang="es-AR" sz="2800" b="1" dirty="0">
              <a:solidFill>
                <a:srgbClr val="00ACED"/>
              </a:solidFill>
              <a:latin typeface="Arial" panose="020B0604020202020204" pitchFamily="34" charset="0"/>
              <a:cs typeface="Arial" panose="020B0604020202020204" pitchFamily="34" charset="0"/>
              <a:sym typeface="Encode Sans"/>
            </a:endParaRPr>
          </a:p>
        </p:txBody>
      </p:sp>
      <p:grpSp>
        <p:nvGrpSpPr>
          <p:cNvPr id="35" name="Grupo 27">
            <a:extLst>
              <a:ext uri="{FF2B5EF4-FFF2-40B4-BE49-F238E27FC236}">
                <a16:creationId xmlns="" xmlns:a16="http://schemas.microsoft.com/office/drawing/2014/main" id="{3EAF8A68-D4CF-0DD2-BDE9-1995B9D2E3CE}"/>
              </a:ext>
            </a:extLst>
          </p:cNvPr>
          <p:cNvGrpSpPr>
            <a:grpSpLocks/>
          </p:cNvGrpSpPr>
          <p:nvPr/>
        </p:nvGrpSpPr>
        <p:grpSpPr bwMode="auto">
          <a:xfrm>
            <a:off x="0" y="168275"/>
            <a:ext cx="1350963" cy="774700"/>
            <a:chOff x="10084037" y="162369"/>
            <a:chExt cx="2107963" cy="439370"/>
          </a:xfrm>
        </p:grpSpPr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77343115-4009-6C4E-C283-7F77B6F08E06}"/>
                </a:ext>
              </a:extLst>
            </p:cNvPr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="" xmlns:a16="http://schemas.microsoft.com/office/drawing/2014/main" id="{4CB2A7AA-7F52-0916-DA3A-4892F2A90EC3}"/>
                </a:ext>
              </a:extLst>
            </p:cNvPr>
            <p:cNvSpPr/>
            <p:nvPr/>
          </p:nvSpPr>
          <p:spPr>
            <a:xfrm>
              <a:off x="10559629" y="162369"/>
              <a:ext cx="1632371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="" xmlns:a16="http://schemas.microsoft.com/office/drawing/2014/main" id="{9118D7C1-4CA4-1805-1FC4-F2E4B1D17F34}"/>
                </a:ext>
              </a:extLst>
            </p:cNvPr>
            <p:cNvSpPr/>
            <p:nvPr/>
          </p:nvSpPr>
          <p:spPr>
            <a:xfrm>
              <a:off x="11067423" y="162369"/>
              <a:ext cx="1124577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="" xmlns:a16="http://schemas.microsoft.com/office/drawing/2014/main" id="{77C87203-89F9-18C2-4948-A41B030855D9}"/>
                </a:ext>
              </a:extLst>
            </p:cNvPr>
            <p:cNvSpPr/>
            <p:nvPr/>
          </p:nvSpPr>
          <p:spPr>
            <a:xfrm>
              <a:off x="11619803" y="162369"/>
              <a:ext cx="572197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8298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A7283C50-6AFA-09BA-9273-087B16757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b="1884"/>
          <a:stretch/>
        </p:blipFill>
        <p:spPr>
          <a:xfrm>
            <a:off x="1350963" y="748796"/>
            <a:ext cx="9905178" cy="5361059"/>
          </a:xfrm>
          <a:prstGeom prst="rect">
            <a:avLst/>
          </a:prstGeom>
        </p:spPr>
      </p:pic>
      <p:sp>
        <p:nvSpPr>
          <p:cNvPr id="7" name="Google Shape;58;p3">
            <a:extLst>
              <a:ext uri="{FF2B5EF4-FFF2-40B4-BE49-F238E27FC236}">
                <a16:creationId xmlns="" xmlns:a16="http://schemas.microsoft.com/office/drawing/2014/main" id="{004246C3-ABCB-F99D-B60B-0275B9CF9648}"/>
              </a:ext>
            </a:extLst>
          </p:cNvPr>
          <p:cNvSpPr txBox="1"/>
          <p:nvPr/>
        </p:nvSpPr>
        <p:spPr>
          <a:xfrm>
            <a:off x="1373188" y="166254"/>
            <a:ext cx="9632950" cy="758055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6800" rIns="90000" bIns="46800" anchor="ctr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altLang="es-AR" sz="2800" b="1" dirty="0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#20 años Ley Nacional de Salud Sexual y Reproductiva</a:t>
            </a:r>
            <a:endParaRPr lang="es-AR" sz="2800" b="1" dirty="0">
              <a:solidFill>
                <a:srgbClr val="00ACED"/>
              </a:solidFill>
              <a:latin typeface="Arial" panose="020B0604020202020204" pitchFamily="34" charset="0"/>
              <a:cs typeface="Arial" panose="020B0604020202020204" pitchFamily="34" charset="0"/>
              <a:sym typeface="Encode Sans"/>
            </a:endParaRPr>
          </a:p>
        </p:txBody>
      </p:sp>
      <p:grpSp>
        <p:nvGrpSpPr>
          <p:cNvPr id="14" name="Grupo 27">
            <a:extLst>
              <a:ext uri="{FF2B5EF4-FFF2-40B4-BE49-F238E27FC236}">
                <a16:creationId xmlns="" xmlns:a16="http://schemas.microsoft.com/office/drawing/2014/main" id="{AA355782-0599-2015-2089-2A23242A7A36}"/>
              </a:ext>
            </a:extLst>
          </p:cNvPr>
          <p:cNvGrpSpPr>
            <a:grpSpLocks/>
          </p:cNvGrpSpPr>
          <p:nvPr/>
        </p:nvGrpSpPr>
        <p:grpSpPr bwMode="auto">
          <a:xfrm>
            <a:off x="0" y="168275"/>
            <a:ext cx="1350963" cy="774700"/>
            <a:chOff x="10084037" y="162369"/>
            <a:chExt cx="2107963" cy="439370"/>
          </a:xfrm>
        </p:grpSpPr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CE09B58-FC3E-41F8-9E1F-8AFF788A89CC}"/>
                </a:ext>
              </a:extLst>
            </p:cNvPr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9FAF3BF5-9F62-CB3D-4DA6-0FD1D148B0F9}"/>
                </a:ext>
              </a:extLst>
            </p:cNvPr>
            <p:cNvSpPr/>
            <p:nvPr/>
          </p:nvSpPr>
          <p:spPr>
            <a:xfrm>
              <a:off x="10559629" y="162369"/>
              <a:ext cx="1632371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5784DC54-81BF-0C27-19F8-F7C77ADDED8F}"/>
                </a:ext>
              </a:extLst>
            </p:cNvPr>
            <p:cNvSpPr/>
            <p:nvPr/>
          </p:nvSpPr>
          <p:spPr>
            <a:xfrm>
              <a:off x="11067423" y="162369"/>
              <a:ext cx="1124577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6846768D-7A41-8D97-B497-7B2B5F90CAB3}"/>
                </a:ext>
              </a:extLst>
            </p:cNvPr>
            <p:cNvSpPr/>
            <p:nvPr/>
          </p:nvSpPr>
          <p:spPr>
            <a:xfrm>
              <a:off x="11619803" y="162369"/>
              <a:ext cx="572197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6416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4A5AC77B-F6F0-E71E-2ECE-ED62F0BE2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8" b="3348"/>
          <a:stretch/>
        </p:blipFill>
        <p:spPr>
          <a:xfrm>
            <a:off x="630237" y="1067255"/>
            <a:ext cx="11180051" cy="4975981"/>
          </a:xfrm>
          <a:prstGeom prst="rect">
            <a:avLst/>
          </a:prstGeom>
        </p:spPr>
      </p:pic>
      <p:sp>
        <p:nvSpPr>
          <p:cNvPr id="4" name="Google Shape;58;p3">
            <a:extLst>
              <a:ext uri="{FF2B5EF4-FFF2-40B4-BE49-F238E27FC236}">
                <a16:creationId xmlns="" xmlns:a16="http://schemas.microsoft.com/office/drawing/2014/main" id="{BDBD65C7-6432-0BEE-7A7D-DA2051C0A596}"/>
              </a:ext>
            </a:extLst>
          </p:cNvPr>
          <p:cNvSpPr txBox="1"/>
          <p:nvPr/>
        </p:nvSpPr>
        <p:spPr>
          <a:xfrm>
            <a:off x="1373188" y="166254"/>
            <a:ext cx="9632950" cy="758055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6800" rIns="90000" bIns="46800" anchor="ctr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altLang="es-AR" sz="2800" b="1" dirty="0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#20 años Ley Nacional de Salud Sexual y Reproductiva</a:t>
            </a:r>
            <a:endParaRPr lang="es-AR" sz="2800" b="1" dirty="0">
              <a:solidFill>
                <a:srgbClr val="00ACED"/>
              </a:solidFill>
              <a:latin typeface="Arial" panose="020B0604020202020204" pitchFamily="34" charset="0"/>
              <a:cs typeface="Arial" panose="020B0604020202020204" pitchFamily="34" charset="0"/>
              <a:sym typeface="Encode Sans"/>
            </a:endParaRPr>
          </a:p>
        </p:txBody>
      </p:sp>
      <p:grpSp>
        <p:nvGrpSpPr>
          <p:cNvPr id="5" name="Grupo 27">
            <a:extLst>
              <a:ext uri="{FF2B5EF4-FFF2-40B4-BE49-F238E27FC236}">
                <a16:creationId xmlns="" xmlns:a16="http://schemas.microsoft.com/office/drawing/2014/main" id="{89DB3E3A-7927-3C24-6B0C-D3A9BE098906}"/>
              </a:ext>
            </a:extLst>
          </p:cNvPr>
          <p:cNvGrpSpPr>
            <a:grpSpLocks/>
          </p:cNvGrpSpPr>
          <p:nvPr/>
        </p:nvGrpSpPr>
        <p:grpSpPr bwMode="auto">
          <a:xfrm>
            <a:off x="0" y="168275"/>
            <a:ext cx="1350963" cy="774700"/>
            <a:chOff x="10084037" y="162369"/>
            <a:chExt cx="2107963" cy="439370"/>
          </a:xfrm>
        </p:grpSpPr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4B0E4462-714D-83D1-4F66-088AB9D38E77}"/>
                </a:ext>
              </a:extLst>
            </p:cNvPr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68E10046-54F2-A68A-717B-9C173211D1A0}"/>
                </a:ext>
              </a:extLst>
            </p:cNvPr>
            <p:cNvSpPr/>
            <p:nvPr/>
          </p:nvSpPr>
          <p:spPr>
            <a:xfrm>
              <a:off x="10559629" y="162369"/>
              <a:ext cx="1632371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4DCF2F7F-DAC2-2D19-2254-625E3CA7886A}"/>
                </a:ext>
              </a:extLst>
            </p:cNvPr>
            <p:cNvSpPr/>
            <p:nvPr/>
          </p:nvSpPr>
          <p:spPr>
            <a:xfrm>
              <a:off x="11067423" y="162369"/>
              <a:ext cx="1124577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AD9C6DBD-6498-5D66-0DDC-9F038A04DA02}"/>
                </a:ext>
              </a:extLst>
            </p:cNvPr>
            <p:cNvSpPr/>
            <p:nvPr/>
          </p:nvSpPr>
          <p:spPr>
            <a:xfrm>
              <a:off x="11619803" y="162369"/>
              <a:ext cx="572197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7425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7">
            <a:extLst>
              <a:ext uri="{FF2B5EF4-FFF2-40B4-BE49-F238E27FC236}">
                <a16:creationId xmlns="" xmlns:a16="http://schemas.microsoft.com/office/drawing/2014/main" id="{E199C67F-BE5A-2D28-93DB-C0CBB7A72016}"/>
              </a:ext>
            </a:extLst>
          </p:cNvPr>
          <p:cNvGrpSpPr>
            <a:grpSpLocks/>
          </p:cNvGrpSpPr>
          <p:nvPr/>
        </p:nvGrpSpPr>
        <p:grpSpPr bwMode="auto">
          <a:xfrm>
            <a:off x="0" y="168275"/>
            <a:ext cx="1350963" cy="774700"/>
            <a:chOff x="10084037" y="162369"/>
            <a:chExt cx="2107963" cy="439370"/>
          </a:xfrm>
        </p:grpSpPr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D21826B8-572A-5CFC-24D9-C16E3DCF665E}"/>
                </a:ext>
              </a:extLst>
            </p:cNvPr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3DCDBC89-EB21-EBB5-7640-F64E9BC02A5E}"/>
                </a:ext>
              </a:extLst>
            </p:cNvPr>
            <p:cNvSpPr/>
            <p:nvPr/>
          </p:nvSpPr>
          <p:spPr>
            <a:xfrm>
              <a:off x="10559629" y="162369"/>
              <a:ext cx="1632371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982E5073-A612-6487-44F5-D80BDC0C4E64}"/>
                </a:ext>
              </a:extLst>
            </p:cNvPr>
            <p:cNvSpPr/>
            <p:nvPr/>
          </p:nvSpPr>
          <p:spPr>
            <a:xfrm>
              <a:off x="11067423" y="162369"/>
              <a:ext cx="1124577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3AEF8A7C-8816-3759-441C-37FA52C8E8F3}"/>
                </a:ext>
              </a:extLst>
            </p:cNvPr>
            <p:cNvSpPr/>
            <p:nvPr/>
          </p:nvSpPr>
          <p:spPr>
            <a:xfrm>
              <a:off x="11619803" y="162369"/>
              <a:ext cx="572197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56B6A49-BEBF-0C55-7007-927A777EA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6" b="5698"/>
          <a:stretch/>
        </p:blipFill>
        <p:spPr>
          <a:xfrm>
            <a:off x="630238" y="1153682"/>
            <a:ext cx="10691083" cy="4940016"/>
          </a:xfrm>
          <a:prstGeom prst="rect">
            <a:avLst/>
          </a:prstGeom>
        </p:spPr>
      </p:pic>
      <p:sp>
        <p:nvSpPr>
          <p:cNvPr id="13" name="Google Shape;58;p3">
            <a:extLst>
              <a:ext uri="{FF2B5EF4-FFF2-40B4-BE49-F238E27FC236}">
                <a16:creationId xmlns="" xmlns:a16="http://schemas.microsoft.com/office/drawing/2014/main" id="{8CDFBD0A-5EC1-5AA2-8547-4040205D0A5A}"/>
              </a:ext>
            </a:extLst>
          </p:cNvPr>
          <p:cNvSpPr txBox="1"/>
          <p:nvPr/>
        </p:nvSpPr>
        <p:spPr>
          <a:xfrm>
            <a:off x="1373188" y="166254"/>
            <a:ext cx="9632950" cy="758055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6800" rIns="90000" bIns="46800" anchor="ctr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altLang="es-AR" sz="2800" b="1" dirty="0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#20 años Ley Nacional de Salud Sexual y Reproductiva</a:t>
            </a:r>
            <a:endParaRPr lang="es-AR" sz="2800" b="1" dirty="0">
              <a:solidFill>
                <a:srgbClr val="00ACED"/>
              </a:solidFill>
              <a:latin typeface="Arial" panose="020B0604020202020204" pitchFamily="34" charset="0"/>
              <a:cs typeface="Arial" panose="020B0604020202020204" pitchFamily="34" charset="0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8283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" name="Google Shape;58;p3"/>
          <p:cNvSpPr txBox="1"/>
          <p:nvPr/>
        </p:nvSpPr>
        <p:spPr>
          <a:xfrm>
            <a:off x="2273300" y="1179513"/>
            <a:ext cx="8699500" cy="4498975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6800" rIns="90000" bIns="468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/>
              </a:rPr>
              <a:t>ENIA FEDERAL</a:t>
            </a:r>
            <a:endParaRPr lang="es-ES" sz="8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0484" name="Grupo 3"/>
          <p:cNvGrpSpPr>
            <a:grpSpLocks/>
          </p:cNvGrpSpPr>
          <p:nvPr/>
        </p:nvGrpSpPr>
        <p:grpSpPr bwMode="auto">
          <a:xfrm rot="5400000">
            <a:off x="-2641600" y="2641600"/>
            <a:ext cx="6858000" cy="1574800"/>
            <a:chOff x="10084037" y="162369"/>
            <a:chExt cx="2107963" cy="439370"/>
          </a:xfrm>
        </p:grpSpPr>
        <p:sp>
          <p:nvSpPr>
            <p:cNvPr id="5" name="Rectángulo 4"/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559305" y="162369"/>
              <a:ext cx="1632695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066777" y="162369"/>
              <a:ext cx="1125223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1619630" y="162369"/>
              <a:ext cx="572370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995AC3A-BE69-E82C-2518-67AE3FC08677}"/>
              </a:ext>
            </a:extLst>
          </p:cNvPr>
          <p:cNvSpPr txBox="1"/>
          <p:nvPr/>
        </p:nvSpPr>
        <p:spPr>
          <a:xfrm>
            <a:off x="1350963" y="1621828"/>
            <a:ext cx="911542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año 2020, alrededor de</a:t>
            </a:r>
            <a:r>
              <a:rPr lang="es-ES" sz="2200" dirty="0">
                <a:solidFill>
                  <a:srgbClr val="04B4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53.000</a:t>
            </a:r>
            <a:r>
              <a:rPr lang="es-E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adolescentes </a:t>
            </a:r>
            <a:r>
              <a:rPr lang="es-ES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tuvieron una hija/o/e, </a:t>
            </a:r>
            <a:r>
              <a:rPr lang="es-E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de cada 10 adolescentes </a:t>
            </a:r>
            <a:r>
              <a:rPr lang="es-ES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han deseado ni planificado ese embarazo. </a:t>
            </a:r>
          </a:p>
          <a:p>
            <a:pPr marL="342900" indent="-34290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menores de 15 años,</a:t>
            </a:r>
            <a:r>
              <a:rPr lang="es-E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cada 10 </a:t>
            </a:r>
            <a:r>
              <a:rPr lang="es-E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tampoco</a:t>
            </a:r>
            <a:r>
              <a:rPr lang="es-ES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sido deseados o planificados, en buena medida, porque muchos son consecuencia de </a:t>
            </a:r>
            <a:r>
              <a:rPr lang="es-E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abusos y violencias sexuales.</a:t>
            </a:r>
          </a:p>
        </p:txBody>
      </p:sp>
      <p:sp>
        <p:nvSpPr>
          <p:cNvPr id="6" name="Google Shape;62;p14">
            <a:extLst>
              <a:ext uri="{FF2B5EF4-FFF2-40B4-BE49-F238E27FC236}">
                <a16:creationId xmlns="" xmlns:a16="http://schemas.microsoft.com/office/drawing/2014/main" id="{D536FB30-2BB3-DB45-0012-27263BE3E7EE}"/>
              </a:ext>
            </a:extLst>
          </p:cNvPr>
          <p:cNvSpPr/>
          <p:nvPr/>
        </p:nvSpPr>
        <p:spPr>
          <a:xfrm>
            <a:off x="1101841" y="4240100"/>
            <a:ext cx="9987427" cy="1285875"/>
          </a:xfrm>
          <a:prstGeom prst="rect">
            <a:avLst/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Plan 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Enia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implementa a partir de 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visión integral del problema, con perspectiva de derechos y enfoque de género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Google Shape;58;p3">
            <a:extLst>
              <a:ext uri="{FF2B5EF4-FFF2-40B4-BE49-F238E27FC236}">
                <a16:creationId xmlns="" xmlns:a16="http://schemas.microsoft.com/office/drawing/2014/main" id="{2ECF10E2-7F9A-E73D-F519-33E0FEB411BA}"/>
              </a:ext>
            </a:extLst>
          </p:cNvPr>
          <p:cNvSpPr txBox="1"/>
          <p:nvPr/>
        </p:nvSpPr>
        <p:spPr>
          <a:xfrm>
            <a:off x="1373188" y="153988"/>
            <a:ext cx="9632950" cy="868362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6800" rIns="90000" bIns="4680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AR" sz="2400" b="1" dirty="0">
                <a:solidFill>
                  <a:srgbClr val="00ACED"/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/>
              </a:rPr>
              <a:t>PLAN DE PREVENCIÓN DEL EMBARAZO NO INTENCIONAL EN LA ADOLESCENCIA </a:t>
            </a:r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ncode Sans"/>
              </a:rPr>
              <a:t>(PLAN ENIA)</a:t>
            </a:r>
            <a:endParaRPr lang="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Encode Sans SemiBold"/>
            </a:endParaRPr>
          </a:p>
        </p:txBody>
      </p:sp>
      <p:grpSp>
        <p:nvGrpSpPr>
          <p:cNvPr id="7" name="Grupo 27">
            <a:extLst>
              <a:ext uri="{FF2B5EF4-FFF2-40B4-BE49-F238E27FC236}">
                <a16:creationId xmlns="" xmlns:a16="http://schemas.microsoft.com/office/drawing/2014/main" id="{F74CBAF8-8A7A-7040-CC91-8DC3C6B57D81}"/>
              </a:ext>
            </a:extLst>
          </p:cNvPr>
          <p:cNvGrpSpPr>
            <a:grpSpLocks/>
          </p:cNvGrpSpPr>
          <p:nvPr/>
        </p:nvGrpSpPr>
        <p:grpSpPr bwMode="auto">
          <a:xfrm>
            <a:off x="0" y="168275"/>
            <a:ext cx="1350963" cy="774700"/>
            <a:chOff x="10084037" y="162369"/>
            <a:chExt cx="2107963" cy="439370"/>
          </a:xfrm>
        </p:grpSpPr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16263E10-C9B0-55E9-B7AA-1B66DBF73333}"/>
                </a:ext>
              </a:extLst>
            </p:cNvPr>
            <p:cNvSpPr/>
            <p:nvPr/>
          </p:nvSpPr>
          <p:spPr>
            <a:xfrm>
              <a:off x="10084037" y="162369"/>
              <a:ext cx="2107963" cy="4393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CF67F967-26C1-ED69-D3A1-F9AB6EBAF237}"/>
                </a:ext>
              </a:extLst>
            </p:cNvPr>
            <p:cNvSpPr/>
            <p:nvPr/>
          </p:nvSpPr>
          <p:spPr>
            <a:xfrm>
              <a:off x="10559629" y="162369"/>
              <a:ext cx="1632371" cy="4393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FCF83BE4-8167-F688-35D2-637F2DBAF2B5}"/>
                </a:ext>
              </a:extLst>
            </p:cNvPr>
            <p:cNvSpPr/>
            <p:nvPr/>
          </p:nvSpPr>
          <p:spPr>
            <a:xfrm>
              <a:off x="11067423" y="162369"/>
              <a:ext cx="1124577" cy="439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6526737A-46CC-D2F7-7F23-DBDF20614F69}"/>
                </a:ext>
              </a:extLst>
            </p:cNvPr>
            <p:cNvSpPr/>
            <p:nvPr/>
          </p:nvSpPr>
          <p:spPr>
            <a:xfrm>
              <a:off x="11619803" y="162369"/>
              <a:ext cx="572197" cy="43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085946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787FBD"/>
      </a:dk2>
      <a:lt2>
        <a:srgbClr val="EE4788"/>
      </a:lt2>
      <a:accent1>
        <a:srgbClr val="37BBED"/>
      </a:accent1>
      <a:accent2>
        <a:srgbClr val="4DB8BD"/>
      </a:accent2>
      <a:accent3>
        <a:srgbClr val="77C587"/>
      </a:accent3>
      <a:accent4>
        <a:srgbClr val="BFD730"/>
      </a:accent4>
      <a:accent5>
        <a:srgbClr val="FF9200"/>
      </a:accent5>
      <a:accent6>
        <a:srgbClr val="D177B0"/>
      </a:accent6>
      <a:hlink>
        <a:srgbClr val="EE4788"/>
      </a:hlink>
      <a:folHlink>
        <a:srgbClr val="787FB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550</Words>
  <Application>Microsoft Office PowerPoint</Application>
  <PresentationFormat>Panorámica</PresentationFormat>
  <Paragraphs>68</Paragraphs>
  <Slides>16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Encode Sans</vt:lpstr>
      <vt:lpstr>Encode Sans Black</vt:lpstr>
      <vt:lpstr>Encode Sans Light</vt:lpstr>
      <vt:lpstr>Encode Sans SemiBold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MCA</dc:creator>
  <cp:lastModifiedBy>Maximiiliano Cruz Azcui</cp:lastModifiedBy>
  <cp:revision>70</cp:revision>
  <dcterms:created xsi:type="dcterms:W3CDTF">2019-06-06T18:50:30Z</dcterms:created>
  <dcterms:modified xsi:type="dcterms:W3CDTF">2022-10-04T01:23:28Z</dcterms:modified>
</cp:coreProperties>
</file>