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289" r:id="rId4"/>
    <p:sldId id="290" r:id="rId5"/>
    <p:sldId id="291" r:id="rId6"/>
    <p:sldId id="295" r:id="rId7"/>
    <p:sldId id="312" r:id="rId8"/>
    <p:sldId id="296" r:id="rId9"/>
    <p:sldId id="297" r:id="rId10"/>
    <p:sldId id="298" r:id="rId11"/>
    <p:sldId id="299" r:id="rId12"/>
    <p:sldId id="300" r:id="rId13"/>
    <p:sldId id="302" r:id="rId14"/>
    <p:sldId id="304" r:id="rId15"/>
    <p:sldId id="306" r:id="rId16"/>
    <p:sldId id="307" r:id="rId17"/>
    <p:sldId id="308" r:id="rId18"/>
    <p:sldId id="309" r:id="rId19"/>
    <p:sldId id="258" r:id="rId20"/>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5"/>
    <a:srgbClr val="003854"/>
    <a:srgbClr val="007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0" d="100"/>
          <a:sy n="90" d="100"/>
        </p:scale>
        <p:origin x="-12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2BB14-5DC6-4197-B96E-B1A49475382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2334BD10-A30C-4BF3-A5C2-E0C5FD7D155F}">
      <dgm:prSet/>
      <dgm:spPr/>
      <dgm:t>
        <a:bodyPr/>
        <a:lstStyle/>
        <a:p>
          <a:r>
            <a:rPr lang="es-ES" b="0" baseline="0" dirty="0">
              <a:solidFill>
                <a:schemeClr val="bg1"/>
              </a:solidFill>
            </a:rPr>
            <a:t>Dirección</a:t>
          </a:r>
          <a:r>
            <a:rPr lang="es-ES" b="0" dirty="0">
              <a:solidFill>
                <a:schemeClr val="bg1"/>
              </a:solidFill>
            </a:rPr>
            <a:t> Nacional de Emergencias Sanitarias</a:t>
          </a:r>
        </a:p>
      </dgm:t>
    </dgm:pt>
    <dgm:pt modelId="{931F4A89-812C-4A4C-8C82-61C295DD3E61}" type="parTrans" cxnId="{3E70733C-AF50-472F-A07A-6F30CFBFBF6E}">
      <dgm:prSet/>
      <dgm:spPr/>
      <dgm:t>
        <a:bodyPr/>
        <a:lstStyle/>
        <a:p>
          <a:endParaRPr lang="es-ES"/>
        </a:p>
      </dgm:t>
    </dgm:pt>
    <dgm:pt modelId="{C7B874BA-26A1-4722-9071-A3A3A72510EE}" type="sibTrans" cxnId="{3E70733C-AF50-472F-A07A-6F30CFBFBF6E}">
      <dgm:prSet/>
      <dgm:spPr/>
      <dgm:t>
        <a:bodyPr/>
        <a:lstStyle/>
        <a:p>
          <a:endParaRPr lang="es-ES"/>
        </a:p>
      </dgm:t>
    </dgm:pt>
    <dgm:pt modelId="{6AF94A24-AFA5-4936-88CC-3B93B87F9C14}">
      <dgm:prSet/>
      <dgm:spPr/>
      <dgm:t>
        <a:bodyPr/>
        <a:lstStyle/>
        <a:p>
          <a:r>
            <a:rPr lang="es-AR" b="0" i="0" u="none" dirty="0">
              <a:solidFill>
                <a:schemeClr val="bg1"/>
              </a:solidFill>
            </a:rPr>
            <a:t>Dirección Nacional de Recursos Físicos</a:t>
          </a:r>
          <a:endParaRPr lang="es-ES" dirty="0">
            <a:solidFill>
              <a:schemeClr val="bg1"/>
            </a:solidFill>
            <a:sym typeface="Helvetica Neue"/>
          </a:endParaRPr>
        </a:p>
      </dgm:t>
    </dgm:pt>
    <dgm:pt modelId="{8416B5A1-9C65-4658-9EDB-2C1026507EE0}" type="parTrans" cxnId="{6D706957-0B78-4886-8F79-8B5926B532E8}">
      <dgm:prSet/>
      <dgm:spPr/>
      <dgm:t>
        <a:bodyPr/>
        <a:lstStyle/>
        <a:p>
          <a:endParaRPr lang="es-ES"/>
        </a:p>
      </dgm:t>
    </dgm:pt>
    <dgm:pt modelId="{099534A8-FC26-4A6F-A49E-6BCCBBFC8E7C}" type="sibTrans" cxnId="{6D706957-0B78-4886-8F79-8B5926B532E8}">
      <dgm:prSet/>
      <dgm:spPr/>
      <dgm:t>
        <a:bodyPr/>
        <a:lstStyle/>
        <a:p>
          <a:endParaRPr lang="es-ES"/>
        </a:p>
      </dgm:t>
    </dgm:pt>
    <dgm:pt modelId="{EAC9A0AD-C337-4533-9812-32B1DBF8BD06}">
      <dgm:prSet/>
      <dgm:spPr/>
      <dgm:t>
        <a:bodyPr/>
        <a:lstStyle/>
        <a:p>
          <a:r>
            <a:rPr lang="es-AR" b="0" i="0" u="none" dirty="0">
              <a:solidFill>
                <a:schemeClr val="bg1"/>
              </a:solidFill>
            </a:rPr>
            <a:t>Dirección de Control de Enfermedades Transmitidas por Vectores</a:t>
          </a:r>
          <a:endParaRPr lang="es-ES" dirty="0">
            <a:solidFill>
              <a:schemeClr val="bg1"/>
            </a:solidFill>
            <a:sym typeface="Helvetica Neue"/>
          </a:endParaRPr>
        </a:p>
      </dgm:t>
    </dgm:pt>
    <dgm:pt modelId="{5759027F-362B-40FF-9915-BF87669511EF}" type="parTrans" cxnId="{6CF95ABC-EFB3-4CC6-B759-750A940EC134}">
      <dgm:prSet/>
      <dgm:spPr/>
      <dgm:t>
        <a:bodyPr/>
        <a:lstStyle/>
        <a:p>
          <a:endParaRPr lang="es-ES"/>
        </a:p>
      </dgm:t>
    </dgm:pt>
    <dgm:pt modelId="{EF0B1C81-A1CE-4D87-8650-A8C63100F86D}" type="sibTrans" cxnId="{6CF95ABC-EFB3-4CC6-B759-750A940EC134}">
      <dgm:prSet/>
      <dgm:spPr/>
      <dgm:t>
        <a:bodyPr/>
        <a:lstStyle/>
        <a:p>
          <a:endParaRPr lang="es-ES"/>
        </a:p>
      </dgm:t>
    </dgm:pt>
    <dgm:pt modelId="{1AFD328D-8D20-4392-A1E2-F86DAFAD915E}">
      <dgm:prSet/>
      <dgm:spPr/>
      <dgm:t>
        <a:bodyPr/>
        <a:lstStyle/>
        <a:p>
          <a:r>
            <a:rPr lang="es-ES" b="0" dirty="0">
              <a:solidFill>
                <a:schemeClr val="bg1"/>
              </a:solidFill>
            </a:rPr>
            <a:t>Coordinación de Zoonosis</a:t>
          </a:r>
        </a:p>
      </dgm:t>
    </dgm:pt>
    <dgm:pt modelId="{30313192-5A7A-491C-9EE4-A0EBBB3AA0DE}" type="parTrans" cxnId="{2F48D3AE-F3E8-4D42-91AE-8CCC0DEC241F}">
      <dgm:prSet/>
      <dgm:spPr/>
      <dgm:t>
        <a:bodyPr/>
        <a:lstStyle/>
        <a:p>
          <a:endParaRPr lang="es-ES"/>
        </a:p>
      </dgm:t>
    </dgm:pt>
    <dgm:pt modelId="{4862544D-C1CF-4341-9B6C-A7D290ACC2B5}" type="sibTrans" cxnId="{2F48D3AE-F3E8-4D42-91AE-8CCC0DEC241F}">
      <dgm:prSet/>
      <dgm:spPr/>
      <dgm:t>
        <a:bodyPr/>
        <a:lstStyle/>
        <a:p>
          <a:endParaRPr lang="es-ES"/>
        </a:p>
      </dgm:t>
    </dgm:pt>
    <dgm:pt modelId="{4DF6501D-6F15-425D-A002-C38C9B28224E}">
      <dgm:prSet phldrT="[Texto]"/>
      <dgm:spPr/>
      <dgm:t>
        <a:bodyPr/>
        <a:lstStyle/>
        <a:p>
          <a:r>
            <a:rPr lang="es-ES" b="0" dirty="0">
              <a:solidFill>
                <a:schemeClr val="bg1"/>
              </a:solidFill>
            </a:rPr>
            <a:t>Coordinación de Salud Ambiental</a:t>
          </a:r>
          <a:endParaRPr lang="es-ES" dirty="0">
            <a:solidFill>
              <a:schemeClr val="bg1"/>
            </a:solidFill>
            <a:sym typeface="Helvetica Neue"/>
          </a:endParaRPr>
        </a:p>
      </dgm:t>
    </dgm:pt>
    <dgm:pt modelId="{E9BD9A6C-0530-4866-832C-F9DE894B787B}" type="parTrans" cxnId="{A26459AD-E0E4-45DA-85CE-62CADE2167C3}">
      <dgm:prSet/>
      <dgm:spPr/>
      <dgm:t>
        <a:bodyPr/>
        <a:lstStyle/>
        <a:p>
          <a:endParaRPr lang="es-ES"/>
        </a:p>
      </dgm:t>
    </dgm:pt>
    <dgm:pt modelId="{A5678152-5A18-4DB5-8365-F8DFE14230DB}" type="sibTrans" cxnId="{A26459AD-E0E4-45DA-85CE-62CADE2167C3}">
      <dgm:prSet/>
      <dgm:spPr/>
      <dgm:t>
        <a:bodyPr/>
        <a:lstStyle/>
        <a:p>
          <a:endParaRPr lang="es-ES"/>
        </a:p>
      </dgm:t>
    </dgm:pt>
    <dgm:pt modelId="{14BB3149-E374-4A9E-9550-4E64CAA3639C}">
      <dgm:prSet/>
      <dgm:spPr/>
      <dgm:t>
        <a:bodyPr/>
        <a:lstStyle/>
        <a:p>
          <a:r>
            <a:rPr lang="es-AR" b="0" i="0" u="none" dirty="0">
              <a:solidFill>
                <a:schemeClr val="bg1"/>
              </a:solidFill>
            </a:rPr>
            <a:t>Dirección Nacional de Abordaje Integral de Enfermedades No Transmisibles</a:t>
          </a:r>
          <a:endParaRPr lang="es-ES" b="0" dirty="0">
            <a:solidFill>
              <a:schemeClr val="bg1"/>
            </a:solidFill>
          </a:endParaRPr>
        </a:p>
      </dgm:t>
    </dgm:pt>
    <dgm:pt modelId="{793324D1-221E-483A-95ED-9EA7A9193C77}" type="parTrans" cxnId="{5C5330F5-2557-40B9-8154-8A232E99C1E2}">
      <dgm:prSet/>
      <dgm:spPr/>
      <dgm:t>
        <a:bodyPr/>
        <a:lstStyle/>
        <a:p>
          <a:endParaRPr lang="es-AR"/>
        </a:p>
      </dgm:t>
    </dgm:pt>
    <dgm:pt modelId="{3DE2D6D5-9FDB-444F-9425-1A682C1E9A6F}" type="sibTrans" cxnId="{5C5330F5-2557-40B9-8154-8A232E99C1E2}">
      <dgm:prSet/>
      <dgm:spPr/>
      <dgm:t>
        <a:bodyPr/>
        <a:lstStyle/>
        <a:p>
          <a:endParaRPr lang="es-AR"/>
        </a:p>
      </dgm:t>
    </dgm:pt>
    <dgm:pt modelId="{CD161BF0-AAA3-4FE7-B621-0537DB298F34}">
      <dgm:prSet/>
      <dgm:spPr/>
      <dgm:t>
        <a:bodyPr/>
        <a:lstStyle/>
        <a:p>
          <a:r>
            <a:rPr lang="es-ES" dirty="0">
              <a:solidFill>
                <a:schemeClr val="bg1"/>
              </a:solidFill>
              <a:sym typeface="Helvetica Neue"/>
            </a:rPr>
            <a:t>Dirección de Munici</a:t>
          </a:r>
          <a:r>
            <a:rPr lang="es-ES" b="0" dirty="0">
              <a:solidFill>
                <a:schemeClr val="bg1"/>
              </a:solidFill>
            </a:rPr>
            <a:t>pios y Comunidades Saludables</a:t>
          </a:r>
          <a:endParaRPr lang="es-ES" dirty="0">
            <a:solidFill>
              <a:schemeClr val="bg1"/>
            </a:solidFill>
            <a:sym typeface="Helvetica Neue"/>
          </a:endParaRPr>
        </a:p>
      </dgm:t>
    </dgm:pt>
    <dgm:pt modelId="{62E249C2-6CCE-47D5-8724-EBBE2785FB4B}" type="parTrans" cxnId="{2509C289-AB98-4FD5-AA71-35A6076E9AC2}">
      <dgm:prSet/>
      <dgm:spPr/>
      <dgm:t>
        <a:bodyPr/>
        <a:lstStyle/>
        <a:p>
          <a:endParaRPr lang="es-AR"/>
        </a:p>
      </dgm:t>
    </dgm:pt>
    <dgm:pt modelId="{8BF5035D-CD17-4777-966E-80D6C50D2968}" type="sibTrans" cxnId="{2509C289-AB98-4FD5-AA71-35A6076E9AC2}">
      <dgm:prSet/>
      <dgm:spPr/>
      <dgm:t>
        <a:bodyPr/>
        <a:lstStyle/>
        <a:p>
          <a:endParaRPr lang="es-AR"/>
        </a:p>
      </dgm:t>
    </dgm:pt>
    <dgm:pt modelId="{899B9FCC-2484-4D61-8342-2BE628F6B007}">
      <dgm:prSet/>
      <dgm:spPr/>
      <dgm:t>
        <a:bodyPr/>
        <a:lstStyle/>
        <a:p>
          <a:r>
            <a:rPr lang="es-ES" dirty="0">
              <a:solidFill>
                <a:schemeClr val="bg1"/>
              </a:solidFill>
              <a:sym typeface="Helvetica Neue"/>
            </a:rPr>
            <a:t>Dirección de Salud Perinatal y Niñez</a:t>
          </a:r>
        </a:p>
      </dgm:t>
    </dgm:pt>
    <dgm:pt modelId="{5418037A-44F5-4D8A-8D1B-39A197A79D63}" type="parTrans" cxnId="{2F922469-36C0-4735-8161-532C8C882232}">
      <dgm:prSet/>
      <dgm:spPr/>
      <dgm:t>
        <a:bodyPr/>
        <a:lstStyle/>
        <a:p>
          <a:endParaRPr lang="es-AR"/>
        </a:p>
      </dgm:t>
    </dgm:pt>
    <dgm:pt modelId="{C9D0E85F-EA0F-43CA-ACF7-F2012EDB2BF3}" type="sibTrans" cxnId="{2F922469-36C0-4735-8161-532C8C882232}">
      <dgm:prSet/>
      <dgm:spPr/>
      <dgm:t>
        <a:bodyPr/>
        <a:lstStyle/>
        <a:p>
          <a:endParaRPr lang="es-AR"/>
        </a:p>
      </dgm:t>
    </dgm:pt>
    <dgm:pt modelId="{62774852-E3D3-40BA-B013-E2485069E12F}">
      <dgm:prSet/>
      <dgm:spPr/>
      <dgm:t>
        <a:bodyPr/>
        <a:lstStyle/>
        <a:p>
          <a:r>
            <a:rPr lang="es-ES" dirty="0">
              <a:solidFill>
                <a:schemeClr val="bg1"/>
              </a:solidFill>
              <a:sym typeface="Helvetica Neue"/>
            </a:rPr>
            <a:t>Dirección de Personas Adultas y Mayores</a:t>
          </a:r>
        </a:p>
      </dgm:t>
    </dgm:pt>
    <dgm:pt modelId="{09C2ADB9-DC17-47D1-9877-9791972C7B41}" type="parTrans" cxnId="{94A849A6-D7A1-405C-9524-A7AB75D393D8}">
      <dgm:prSet/>
      <dgm:spPr/>
      <dgm:t>
        <a:bodyPr/>
        <a:lstStyle/>
        <a:p>
          <a:endParaRPr lang="es-AR"/>
        </a:p>
      </dgm:t>
    </dgm:pt>
    <dgm:pt modelId="{3CDB8A29-2FEB-4FDD-B831-32574FFE89BF}" type="sibTrans" cxnId="{94A849A6-D7A1-405C-9524-A7AB75D393D8}">
      <dgm:prSet/>
      <dgm:spPr/>
      <dgm:t>
        <a:bodyPr/>
        <a:lstStyle/>
        <a:p>
          <a:endParaRPr lang="es-AR"/>
        </a:p>
      </dgm:t>
    </dgm:pt>
    <dgm:pt modelId="{533C372E-444C-4C27-9082-58B2D14D5D77}">
      <dgm:prSet/>
      <dgm:spPr/>
      <dgm:t>
        <a:bodyPr/>
        <a:lstStyle/>
        <a:p>
          <a:r>
            <a:rPr lang="es-ES" b="0" dirty="0">
              <a:solidFill>
                <a:schemeClr val="bg1"/>
              </a:solidFill>
            </a:rPr>
            <a:t>CENDIE </a:t>
          </a:r>
        </a:p>
        <a:p>
          <a:r>
            <a:rPr lang="es-ES" b="0" dirty="0">
              <a:solidFill>
                <a:schemeClr val="bg1"/>
              </a:solidFill>
            </a:rPr>
            <a:t>(ANLIS </a:t>
          </a:r>
          <a:r>
            <a:rPr lang="es-ES" b="0" dirty="0" err="1">
              <a:solidFill>
                <a:schemeClr val="bg1"/>
              </a:solidFill>
            </a:rPr>
            <a:t>Malbrán</a:t>
          </a:r>
          <a:r>
            <a:rPr lang="es-ES" b="0" dirty="0">
              <a:solidFill>
                <a:schemeClr val="bg1"/>
              </a:solidFill>
            </a:rPr>
            <a:t>)</a:t>
          </a:r>
        </a:p>
      </dgm:t>
    </dgm:pt>
    <dgm:pt modelId="{C00F62B8-E986-4CB8-BE1C-25772712CB91}" type="parTrans" cxnId="{013099DC-F4D8-463F-A9D0-C0D5A9D67672}">
      <dgm:prSet/>
      <dgm:spPr/>
      <dgm:t>
        <a:bodyPr/>
        <a:lstStyle/>
        <a:p>
          <a:endParaRPr lang="es-AR"/>
        </a:p>
      </dgm:t>
    </dgm:pt>
    <dgm:pt modelId="{7AF863C0-9F60-495C-997C-F6B932F32EC4}" type="sibTrans" cxnId="{013099DC-F4D8-463F-A9D0-C0D5A9D67672}">
      <dgm:prSet/>
      <dgm:spPr/>
      <dgm:t>
        <a:bodyPr/>
        <a:lstStyle/>
        <a:p>
          <a:endParaRPr lang="es-AR"/>
        </a:p>
      </dgm:t>
    </dgm:pt>
    <dgm:pt modelId="{EBC9C660-2F61-4B83-8785-C22BD95A5856}" type="pres">
      <dgm:prSet presAssocID="{AB52BB14-5DC6-4197-B96E-B1A494753827}" presName="diagram" presStyleCnt="0">
        <dgm:presLayoutVars>
          <dgm:dir/>
          <dgm:resizeHandles val="exact"/>
        </dgm:presLayoutVars>
      </dgm:prSet>
      <dgm:spPr/>
    </dgm:pt>
    <dgm:pt modelId="{3026665C-FA2E-42B8-8272-003448B3AF99}" type="pres">
      <dgm:prSet presAssocID="{2334BD10-A30C-4BF3-A5C2-E0C5FD7D155F}" presName="node" presStyleLbl="node1" presStyleIdx="0" presStyleCnt="10">
        <dgm:presLayoutVars>
          <dgm:bulletEnabled val="1"/>
        </dgm:presLayoutVars>
      </dgm:prSet>
      <dgm:spPr/>
    </dgm:pt>
    <dgm:pt modelId="{5AEFF132-40A3-4CBC-97D1-8C1F6785D92E}" type="pres">
      <dgm:prSet presAssocID="{C7B874BA-26A1-4722-9071-A3A3A72510EE}" presName="sibTrans" presStyleCnt="0"/>
      <dgm:spPr/>
    </dgm:pt>
    <dgm:pt modelId="{1B30ED1E-C56D-4EDF-A4BF-CABECDDB9CEB}" type="pres">
      <dgm:prSet presAssocID="{14BB3149-E374-4A9E-9550-4E64CAA3639C}" presName="node" presStyleLbl="node1" presStyleIdx="1" presStyleCnt="10">
        <dgm:presLayoutVars>
          <dgm:bulletEnabled val="1"/>
        </dgm:presLayoutVars>
      </dgm:prSet>
      <dgm:spPr/>
    </dgm:pt>
    <dgm:pt modelId="{4E53074B-7CF6-4F6F-ABB8-BCB37609BBDC}" type="pres">
      <dgm:prSet presAssocID="{3DE2D6D5-9FDB-444F-9425-1A682C1E9A6F}" presName="sibTrans" presStyleCnt="0"/>
      <dgm:spPr/>
    </dgm:pt>
    <dgm:pt modelId="{0AB8D53F-78D6-4178-BEB3-574F34B4997A}" type="pres">
      <dgm:prSet presAssocID="{6AF94A24-AFA5-4936-88CC-3B93B87F9C14}" presName="node" presStyleLbl="node1" presStyleIdx="2" presStyleCnt="10">
        <dgm:presLayoutVars>
          <dgm:bulletEnabled val="1"/>
        </dgm:presLayoutVars>
      </dgm:prSet>
      <dgm:spPr/>
    </dgm:pt>
    <dgm:pt modelId="{693F8836-071D-490A-8D3B-CCC7D56F1AB2}" type="pres">
      <dgm:prSet presAssocID="{099534A8-FC26-4A6F-A49E-6BCCBBFC8E7C}" presName="sibTrans" presStyleCnt="0"/>
      <dgm:spPr/>
    </dgm:pt>
    <dgm:pt modelId="{0D61EE4E-C6EF-4E76-8D65-44A11E074844}" type="pres">
      <dgm:prSet presAssocID="{899B9FCC-2484-4D61-8342-2BE628F6B007}" presName="node" presStyleLbl="node1" presStyleIdx="3" presStyleCnt="10">
        <dgm:presLayoutVars>
          <dgm:bulletEnabled val="1"/>
        </dgm:presLayoutVars>
      </dgm:prSet>
      <dgm:spPr/>
    </dgm:pt>
    <dgm:pt modelId="{F595969B-B016-4366-A203-568BFED120AD}" type="pres">
      <dgm:prSet presAssocID="{C9D0E85F-EA0F-43CA-ACF7-F2012EDB2BF3}" presName="sibTrans" presStyleCnt="0"/>
      <dgm:spPr/>
    </dgm:pt>
    <dgm:pt modelId="{D6219616-86FF-43BF-8243-C98392C8AD60}" type="pres">
      <dgm:prSet presAssocID="{62774852-E3D3-40BA-B013-E2485069E12F}" presName="node" presStyleLbl="node1" presStyleIdx="4" presStyleCnt="10">
        <dgm:presLayoutVars>
          <dgm:bulletEnabled val="1"/>
        </dgm:presLayoutVars>
      </dgm:prSet>
      <dgm:spPr/>
    </dgm:pt>
    <dgm:pt modelId="{8611E36A-7084-4047-963B-8641F58C4F70}" type="pres">
      <dgm:prSet presAssocID="{3CDB8A29-2FEB-4FDD-B831-32574FFE89BF}" presName="sibTrans" presStyleCnt="0"/>
      <dgm:spPr/>
    </dgm:pt>
    <dgm:pt modelId="{6DA2F51B-A397-4D74-ADC9-9036C20A2A3E}" type="pres">
      <dgm:prSet presAssocID="{CD161BF0-AAA3-4FE7-B621-0537DB298F34}" presName="node" presStyleLbl="node1" presStyleIdx="5" presStyleCnt="10">
        <dgm:presLayoutVars>
          <dgm:bulletEnabled val="1"/>
        </dgm:presLayoutVars>
      </dgm:prSet>
      <dgm:spPr/>
    </dgm:pt>
    <dgm:pt modelId="{3C3A643A-D4AD-48F2-85D6-60322788E356}" type="pres">
      <dgm:prSet presAssocID="{8BF5035D-CD17-4777-966E-80D6C50D2968}" presName="sibTrans" presStyleCnt="0"/>
      <dgm:spPr/>
    </dgm:pt>
    <dgm:pt modelId="{C3D7BBD6-DFED-4415-BCB7-51C091943242}" type="pres">
      <dgm:prSet presAssocID="{EAC9A0AD-C337-4533-9812-32B1DBF8BD06}" presName="node" presStyleLbl="node1" presStyleIdx="6" presStyleCnt="10">
        <dgm:presLayoutVars>
          <dgm:bulletEnabled val="1"/>
        </dgm:presLayoutVars>
      </dgm:prSet>
      <dgm:spPr/>
    </dgm:pt>
    <dgm:pt modelId="{4C72A7B6-784E-475F-AC76-31278C8AE5FD}" type="pres">
      <dgm:prSet presAssocID="{EF0B1C81-A1CE-4D87-8650-A8C63100F86D}" presName="sibTrans" presStyleCnt="0"/>
      <dgm:spPr/>
    </dgm:pt>
    <dgm:pt modelId="{95D75931-B5B1-44AF-88C9-91C4E19DA71B}" type="pres">
      <dgm:prSet presAssocID="{1AFD328D-8D20-4392-A1E2-F86DAFAD915E}" presName="node" presStyleLbl="node1" presStyleIdx="7" presStyleCnt="10">
        <dgm:presLayoutVars>
          <dgm:bulletEnabled val="1"/>
        </dgm:presLayoutVars>
      </dgm:prSet>
      <dgm:spPr/>
    </dgm:pt>
    <dgm:pt modelId="{A03FCE2C-CF6F-4408-95BE-F4640410D9F8}" type="pres">
      <dgm:prSet presAssocID="{4862544D-C1CF-4341-9B6C-A7D290ACC2B5}" presName="sibTrans" presStyleCnt="0"/>
      <dgm:spPr/>
    </dgm:pt>
    <dgm:pt modelId="{93D5E8F7-E5E2-4808-B7CE-F57E96E3B19C}" type="pres">
      <dgm:prSet presAssocID="{533C372E-444C-4C27-9082-58B2D14D5D77}" presName="node" presStyleLbl="node1" presStyleIdx="8" presStyleCnt="10">
        <dgm:presLayoutVars>
          <dgm:bulletEnabled val="1"/>
        </dgm:presLayoutVars>
      </dgm:prSet>
      <dgm:spPr/>
    </dgm:pt>
    <dgm:pt modelId="{B44FE599-81B5-4260-8224-FDD1A35B696B}" type="pres">
      <dgm:prSet presAssocID="{7AF863C0-9F60-495C-997C-F6B932F32EC4}" presName="sibTrans" presStyleCnt="0"/>
      <dgm:spPr/>
    </dgm:pt>
    <dgm:pt modelId="{92910C2A-977D-47C3-A200-04EB6902F09C}" type="pres">
      <dgm:prSet presAssocID="{4DF6501D-6F15-425D-A002-C38C9B28224E}" presName="node" presStyleLbl="node1" presStyleIdx="9" presStyleCnt="10">
        <dgm:presLayoutVars>
          <dgm:bulletEnabled val="1"/>
        </dgm:presLayoutVars>
      </dgm:prSet>
      <dgm:spPr/>
    </dgm:pt>
  </dgm:ptLst>
  <dgm:cxnLst>
    <dgm:cxn modelId="{36EDDD0B-F6A1-4DC3-8A22-DEA8176BBA2E}" type="presOf" srcId="{1AFD328D-8D20-4392-A1E2-F86DAFAD915E}" destId="{95D75931-B5B1-44AF-88C9-91C4E19DA71B}" srcOrd="0" destOrd="0" presId="urn:microsoft.com/office/officeart/2005/8/layout/default"/>
    <dgm:cxn modelId="{52D53522-8EC8-4FBF-97E1-E22248A2BBB9}" type="presOf" srcId="{6AF94A24-AFA5-4936-88CC-3B93B87F9C14}" destId="{0AB8D53F-78D6-4178-BEB3-574F34B4997A}" srcOrd="0" destOrd="0" presId="urn:microsoft.com/office/officeart/2005/8/layout/default"/>
    <dgm:cxn modelId="{08C7FF29-E847-43C3-836B-33451F76A4E9}" type="presOf" srcId="{62774852-E3D3-40BA-B013-E2485069E12F}" destId="{D6219616-86FF-43BF-8243-C98392C8AD60}" srcOrd="0" destOrd="0" presId="urn:microsoft.com/office/officeart/2005/8/layout/default"/>
    <dgm:cxn modelId="{6A0AE630-8FCB-46CF-A772-9E8996236847}" type="presOf" srcId="{4DF6501D-6F15-425D-A002-C38C9B28224E}" destId="{92910C2A-977D-47C3-A200-04EB6902F09C}" srcOrd="0" destOrd="0" presId="urn:microsoft.com/office/officeart/2005/8/layout/default"/>
    <dgm:cxn modelId="{3E70733C-AF50-472F-A07A-6F30CFBFBF6E}" srcId="{AB52BB14-5DC6-4197-B96E-B1A494753827}" destId="{2334BD10-A30C-4BF3-A5C2-E0C5FD7D155F}" srcOrd="0" destOrd="0" parTransId="{931F4A89-812C-4A4C-8C82-61C295DD3E61}" sibTransId="{C7B874BA-26A1-4722-9071-A3A3A72510EE}"/>
    <dgm:cxn modelId="{179EDB3D-2C5E-4EA9-A646-A5F618F30978}" type="presOf" srcId="{14BB3149-E374-4A9E-9550-4E64CAA3639C}" destId="{1B30ED1E-C56D-4EDF-A4BF-CABECDDB9CEB}" srcOrd="0" destOrd="0" presId="urn:microsoft.com/office/officeart/2005/8/layout/default"/>
    <dgm:cxn modelId="{2F922469-36C0-4735-8161-532C8C882232}" srcId="{AB52BB14-5DC6-4197-B96E-B1A494753827}" destId="{899B9FCC-2484-4D61-8342-2BE628F6B007}" srcOrd="3" destOrd="0" parTransId="{5418037A-44F5-4D8A-8D1B-39A197A79D63}" sibTransId="{C9D0E85F-EA0F-43CA-ACF7-F2012EDB2BF3}"/>
    <dgm:cxn modelId="{C5C15174-C1BC-4C59-BEDC-E484B5ADF88D}" type="presOf" srcId="{899B9FCC-2484-4D61-8342-2BE628F6B007}" destId="{0D61EE4E-C6EF-4E76-8D65-44A11E074844}" srcOrd="0" destOrd="0" presId="urn:microsoft.com/office/officeart/2005/8/layout/default"/>
    <dgm:cxn modelId="{6D706957-0B78-4886-8F79-8B5926B532E8}" srcId="{AB52BB14-5DC6-4197-B96E-B1A494753827}" destId="{6AF94A24-AFA5-4936-88CC-3B93B87F9C14}" srcOrd="2" destOrd="0" parTransId="{8416B5A1-9C65-4658-9EDB-2C1026507EE0}" sibTransId="{099534A8-FC26-4A6F-A49E-6BCCBBFC8E7C}"/>
    <dgm:cxn modelId="{2509C289-AB98-4FD5-AA71-35A6076E9AC2}" srcId="{AB52BB14-5DC6-4197-B96E-B1A494753827}" destId="{CD161BF0-AAA3-4FE7-B621-0537DB298F34}" srcOrd="5" destOrd="0" parTransId="{62E249C2-6CCE-47D5-8724-EBBE2785FB4B}" sibTransId="{8BF5035D-CD17-4777-966E-80D6C50D2968}"/>
    <dgm:cxn modelId="{D7F5BA96-3B2C-4B1B-9722-328F5F875870}" type="presOf" srcId="{CD161BF0-AAA3-4FE7-B621-0537DB298F34}" destId="{6DA2F51B-A397-4D74-ADC9-9036C20A2A3E}" srcOrd="0" destOrd="0" presId="urn:microsoft.com/office/officeart/2005/8/layout/default"/>
    <dgm:cxn modelId="{94A849A6-D7A1-405C-9524-A7AB75D393D8}" srcId="{AB52BB14-5DC6-4197-B96E-B1A494753827}" destId="{62774852-E3D3-40BA-B013-E2485069E12F}" srcOrd="4" destOrd="0" parTransId="{09C2ADB9-DC17-47D1-9877-9791972C7B41}" sibTransId="{3CDB8A29-2FEB-4FDD-B831-32574FFE89BF}"/>
    <dgm:cxn modelId="{A26459AD-E0E4-45DA-85CE-62CADE2167C3}" srcId="{AB52BB14-5DC6-4197-B96E-B1A494753827}" destId="{4DF6501D-6F15-425D-A002-C38C9B28224E}" srcOrd="9" destOrd="0" parTransId="{E9BD9A6C-0530-4866-832C-F9DE894B787B}" sibTransId="{A5678152-5A18-4DB5-8365-F8DFE14230DB}"/>
    <dgm:cxn modelId="{2F48D3AE-F3E8-4D42-91AE-8CCC0DEC241F}" srcId="{AB52BB14-5DC6-4197-B96E-B1A494753827}" destId="{1AFD328D-8D20-4392-A1E2-F86DAFAD915E}" srcOrd="7" destOrd="0" parTransId="{30313192-5A7A-491C-9EE4-A0EBBB3AA0DE}" sibTransId="{4862544D-C1CF-4341-9B6C-A7D290ACC2B5}"/>
    <dgm:cxn modelId="{41ECF4AF-1443-4423-AD91-23B54D2AFDAB}" type="presOf" srcId="{2334BD10-A30C-4BF3-A5C2-E0C5FD7D155F}" destId="{3026665C-FA2E-42B8-8272-003448B3AF99}" srcOrd="0" destOrd="0" presId="urn:microsoft.com/office/officeart/2005/8/layout/default"/>
    <dgm:cxn modelId="{6CF95ABC-EFB3-4CC6-B759-750A940EC134}" srcId="{AB52BB14-5DC6-4197-B96E-B1A494753827}" destId="{EAC9A0AD-C337-4533-9812-32B1DBF8BD06}" srcOrd="6" destOrd="0" parTransId="{5759027F-362B-40FF-9915-BF87669511EF}" sibTransId="{EF0B1C81-A1CE-4D87-8650-A8C63100F86D}"/>
    <dgm:cxn modelId="{013099DC-F4D8-463F-A9D0-C0D5A9D67672}" srcId="{AB52BB14-5DC6-4197-B96E-B1A494753827}" destId="{533C372E-444C-4C27-9082-58B2D14D5D77}" srcOrd="8" destOrd="0" parTransId="{C00F62B8-E986-4CB8-BE1C-25772712CB91}" sibTransId="{7AF863C0-9F60-495C-997C-F6B932F32EC4}"/>
    <dgm:cxn modelId="{4CF2DEEB-B093-4BBD-BE37-767C8569F2F2}" type="presOf" srcId="{533C372E-444C-4C27-9082-58B2D14D5D77}" destId="{93D5E8F7-E5E2-4808-B7CE-F57E96E3B19C}" srcOrd="0" destOrd="0" presId="urn:microsoft.com/office/officeart/2005/8/layout/default"/>
    <dgm:cxn modelId="{5C5330F5-2557-40B9-8154-8A232E99C1E2}" srcId="{AB52BB14-5DC6-4197-B96E-B1A494753827}" destId="{14BB3149-E374-4A9E-9550-4E64CAA3639C}" srcOrd="1" destOrd="0" parTransId="{793324D1-221E-483A-95ED-9EA7A9193C77}" sibTransId="{3DE2D6D5-9FDB-444F-9425-1A682C1E9A6F}"/>
    <dgm:cxn modelId="{058899F7-9140-4B40-8166-D5D49399CD39}" type="presOf" srcId="{AB52BB14-5DC6-4197-B96E-B1A494753827}" destId="{EBC9C660-2F61-4B83-8785-C22BD95A5856}" srcOrd="0" destOrd="0" presId="urn:microsoft.com/office/officeart/2005/8/layout/default"/>
    <dgm:cxn modelId="{607A3FFC-0440-45CF-BBA7-52A973936658}" type="presOf" srcId="{EAC9A0AD-C337-4533-9812-32B1DBF8BD06}" destId="{C3D7BBD6-DFED-4415-BCB7-51C091943242}" srcOrd="0" destOrd="0" presId="urn:microsoft.com/office/officeart/2005/8/layout/default"/>
    <dgm:cxn modelId="{47BD3D55-744B-4858-8522-3DE4DC626B5A}" type="presParOf" srcId="{EBC9C660-2F61-4B83-8785-C22BD95A5856}" destId="{3026665C-FA2E-42B8-8272-003448B3AF99}" srcOrd="0" destOrd="0" presId="urn:microsoft.com/office/officeart/2005/8/layout/default"/>
    <dgm:cxn modelId="{0C3EAEEB-F759-4C46-904C-C54342DBB2DF}" type="presParOf" srcId="{EBC9C660-2F61-4B83-8785-C22BD95A5856}" destId="{5AEFF132-40A3-4CBC-97D1-8C1F6785D92E}" srcOrd="1" destOrd="0" presId="urn:microsoft.com/office/officeart/2005/8/layout/default"/>
    <dgm:cxn modelId="{26A82AC4-035A-4DDB-93AE-D26E4DCA599D}" type="presParOf" srcId="{EBC9C660-2F61-4B83-8785-C22BD95A5856}" destId="{1B30ED1E-C56D-4EDF-A4BF-CABECDDB9CEB}" srcOrd="2" destOrd="0" presId="urn:microsoft.com/office/officeart/2005/8/layout/default"/>
    <dgm:cxn modelId="{85945A62-8177-4919-800D-34F959D53F28}" type="presParOf" srcId="{EBC9C660-2F61-4B83-8785-C22BD95A5856}" destId="{4E53074B-7CF6-4F6F-ABB8-BCB37609BBDC}" srcOrd="3" destOrd="0" presId="urn:microsoft.com/office/officeart/2005/8/layout/default"/>
    <dgm:cxn modelId="{E3A2A63A-A56E-4DD4-8E78-61E719AB3A04}" type="presParOf" srcId="{EBC9C660-2F61-4B83-8785-C22BD95A5856}" destId="{0AB8D53F-78D6-4178-BEB3-574F34B4997A}" srcOrd="4" destOrd="0" presId="urn:microsoft.com/office/officeart/2005/8/layout/default"/>
    <dgm:cxn modelId="{1B29D006-C40E-482A-ADE2-5A8725A59600}" type="presParOf" srcId="{EBC9C660-2F61-4B83-8785-C22BD95A5856}" destId="{693F8836-071D-490A-8D3B-CCC7D56F1AB2}" srcOrd="5" destOrd="0" presId="urn:microsoft.com/office/officeart/2005/8/layout/default"/>
    <dgm:cxn modelId="{48F491A4-A1BF-40BB-AEF7-85CCBF5E0F54}" type="presParOf" srcId="{EBC9C660-2F61-4B83-8785-C22BD95A5856}" destId="{0D61EE4E-C6EF-4E76-8D65-44A11E074844}" srcOrd="6" destOrd="0" presId="urn:microsoft.com/office/officeart/2005/8/layout/default"/>
    <dgm:cxn modelId="{CC876041-BD06-45A7-A007-FF3213AACE08}" type="presParOf" srcId="{EBC9C660-2F61-4B83-8785-C22BD95A5856}" destId="{F595969B-B016-4366-A203-568BFED120AD}" srcOrd="7" destOrd="0" presId="urn:microsoft.com/office/officeart/2005/8/layout/default"/>
    <dgm:cxn modelId="{730A8E21-398E-4FB1-A10C-D94408C9C586}" type="presParOf" srcId="{EBC9C660-2F61-4B83-8785-C22BD95A5856}" destId="{D6219616-86FF-43BF-8243-C98392C8AD60}" srcOrd="8" destOrd="0" presId="urn:microsoft.com/office/officeart/2005/8/layout/default"/>
    <dgm:cxn modelId="{D96B1C98-DFAF-4F82-B185-44536BC1AD76}" type="presParOf" srcId="{EBC9C660-2F61-4B83-8785-C22BD95A5856}" destId="{8611E36A-7084-4047-963B-8641F58C4F70}" srcOrd="9" destOrd="0" presId="urn:microsoft.com/office/officeart/2005/8/layout/default"/>
    <dgm:cxn modelId="{31A2EA78-7970-43A3-BA18-84451D5A4E55}" type="presParOf" srcId="{EBC9C660-2F61-4B83-8785-C22BD95A5856}" destId="{6DA2F51B-A397-4D74-ADC9-9036C20A2A3E}" srcOrd="10" destOrd="0" presId="urn:microsoft.com/office/officeart/2005/8/layout/default"/>
    <dgm:cxn modelId="{C04785D8-8CB6-4750-8F72-1688880EC054}" type="presParOf" srcId="{EBC9C660-2F61-4B83-8785-C22BD95A5856}" destId="{3C3A643A-D4AD-48F2-85D6-60322788E356}" srcOrd="11" destOrd="0" presId="urn:microsoft.com/office/officeart/2005/8/layout/default"/>
    <dgm:cxn modelId="{AACF8772-16F5-42F1-905D-699A8B433C3B}" type="presParOf" srcId="{EBC9C660-2F61-4B83-8785-C22BD95A5856}" destId="{C3D7BBD6-DFED-4415-BCB7-51C091943242}" srcOrd="12" destOrd="0" presId="urn:microsoft.com/office/officeart/2005/8/layout/default"/>
    <dgm:cxn modelId="{C8C0293F-8E56-4CD8-9A2D-0C9BD2F10976}" type="presParOf" srcId="{EBC9C660-2F61-4B83-8785-C22BD95A5856}" destId="{4C72A7B6-784E-475F-AC76-31278C8AE5FD}" srcOrd="13" destOrd="0" presId="urn:microsoft.com/office/officeart/2005/8/layout/default"/>
    <dgm:cxn modelId="{5AEC447D-221E-4C94-81E0-2D177273DA95}" type="presParOf" srcId="{EBC9C660-2F61-4B83-8785-C22BD95A5856}" destId="{95D75931-B5B1-44AF-88C9-91C4E19DA71B}" srcOrd="14" destOrd="0" presId="urn:microsoft.com/office/officeart/2005/8/layout/default"/>
    <dgm:cxn modelId="{6550A167-E77D-45E5-BC8F-5727378C8E84}" type="presParOf" srcId="{EBC9C660-2F61-4B83-8785-C22BD95A5856}" destId="{A03FCE2C-CF6F-4408-95BE-F4640410D9F8}" srcOrd="15" destOrd="0" presId="urn:microsoft.com/office/officeart/2005/8/layout/default"/>
    <dgm:cxn modelId="{15FDAA04-1068-44DB-8C23-22E393142BCF}" type="presParOf" srcId="{EBC9C660-2F61-4B83-8785-C22BD95A5856}" destId="{93D5E8F7-E5E2-4808-B7CE-F57E96E3B19C}" srcOrd="16" destOrd="0" presId="urn:microsoft.com/office/officeart/2005/8/layout/default"/>
    <dgm:cxn modelId="{2282BBD1-AA4A-4402-96A0-70D2CCD02DD2}" type="presParOf" srcId="{EBC9C660-2F61-4B83-8785-C22BD95A5856}" destId="{B44FE599-81B5-4260-8224-FDD1A35B696B}" srcOrd="17" destOrd="0" presId="urn:microsoft.com/office/officeart/2005/8/layout/default"/>
    <dgm:cxn modelId="{E1E768DB-B14D-4E51-99EF-4E0F1D19C8F5}" type="presParOf" srcId="{EBC9C660-2F61-4B83-8785-C22BD95A5856}" destId="{92910C2A-977D-47C3-A200-04EB6902F09C}"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6665C-FA2E-42B8-8272-003448B3AF99}">
      <dsp:nvSpPr>
        <dsp:cNvPr id="0" name=""/>
        <dsp:cNvSpPr/>
      </dsp:nvSpPr>
      <dsp:spPr>
        <a:xfrm>
          <a:off x="4014" y="202574"/>
          <a:ext cx="2173388" cy="13040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baseline="0" dirty="0">
              <a:solidFill>
                <a:schemeClr val="bg1"/>
              </a:solidFill>
            </a:rPr>
            <a:t>Dirección</a:t>
          </a:r>
          <a:r>
            <a:rPr lang="es-ES" sz="1900" b="0" kern="1200" dirty="0">
              <a:solidFill>
                <a:schemeClr val="bg1"/>
              </a:solidFill>
            </a:rPr>
            <a:t> Nacional de Emergencias Sanitarias</a:t>
          </a:r>
        </a:p>
      </dsp:txBody>
      <dsp:txXfrm>
        <a:off x="4014" y="202574"/>
        <a:ext cx="2173388" cy="1304032"/>
      </dsp:txXfrm>
    </dsp:sp>
    <dsp:sp modelId="{1B30ED1E-C56D-4EDF-A4BF-CABECDDB9CEB}">
      <dsp:nvSpPr>
        <dsp:cNvPr id="0" name=""/>
        <dsp:cNvSpPr/>
      </dsp:nvSpPr>
      <dsp:spPr>
        <a:xfrm>
          <a:off x="2394741" y="202574"/>
          <a:ext cx="2173388" cy="13040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AR" sz="1900" b="0" i="0" u="none" kern="1200" dirty="0">
              <a:solidFill>
                <a:schemeClr val="bg1"/>
              </a:solidFill>
            </a:rPr>
            <a:t>Dirección Nacional de Abordaje Integral de Enfermedades No Transmisibles</a:t>
          </a:r>
          <a:endParaRPr lang="es-ES" sz="1900" b="0" kern="1200" dirty="0">
            <a:solidFill>
              <a:schemeClr val="bg1"/>
            </a:solidFill>
          </a:endParaRPr>
        </a:p>
      </dsp:txBody>
      <dsp:txXfrm>
        <a:off x="2394741" y="202574"/>
        <a:ext cx="2173388" cy="1304032"/>
      </dsp:txXfrm>
    </dsp:sp>
    <dsp:sp modelId="{0AB8D53F-78D6-4178-BEB3-574F34B4997A}">
      <dsp:nvSpPr>
        <dsp:cNvPr id="0" name=""/>
        <dsp:cNvSpPr/>
      </dsp:nvSpPr>
      <dsp:spPr>
        <a:xfrm>
          <a:off x="4785467" y="202574"/>
          <a:ext cx="2173388" cy="130403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AR" sz="1900" b="0" i="0" u="none" kern="1200" dirty="0">
              <a:solidFill>
                <a:schemeClr val="bg1"/>
              </a:solidFill>
            </a:rPr>
            <a:t>Dirección Nacional de Recursos Físicos</a:t>
          </a:r>
          <a:endParaRPr lang="es-ES" sz="1900" kern="1200" dirty="0">
            <a:solidFill>
              <a:schemeClr val="bg1"/>
            </a:solidFill>
            <a:sym typeface="Helvetica Neue"/>
          </a:endParaRPr>
        </a:p>
      </dsp:txBody>
      <dsp:txXfrm>
        <a:off x="4785467" y="202574"/>
        <a:ext cx="2173388" cy="1304032"/>
      </dsp:txXfrm>
    </dsp:sp>
    <dsp:sp modelId="{0D61EE4E-C6EF-4E76-8D65-44A11E074844}">
      <dsp:nvSpPr>
        <dsp:cNvPr id="0" name=""/>
        <dsp:cNvSpPr/>
      </dsp:nvSpPr>
      <dsp:spPr>
        <a:xfrm>
          <a:off x="7176194" y="202574"/>
          <a:ext cx="2173388" cy="13040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bg1"/>
              </a:solidFill>
              <a:sym typeface="Helvetica Neue"/>
            </a:rPr>
            <a:t>Dirección de Salud Perinatal y Niñez</a:t>
          </a:r>
        </a:p>
      </dsp:txBody>
      <dsp:txXfrm>
        <a:off x="7176194" y="202574"/>
        <a:ext cx="2173388" cy="1304032"/>
      </dsp:txXfrm>
    </dsp:sp>
    <dsp:sp modelId="{D6219616-86FF-43BF-8243-C98392C8AD60}">
      <dsp:nvSpPr>
        <dsp:cNvPr id="0" name=""/>
        <dsp:cNvSpPr/>
      </dsp:nvSpPr>
      <dsp:spPr>
        <a:xfrm>
          <a:off x="9566921" y="202574"/>
          <a:ext cx="2173388" cy="130403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bg1"/>
              </a:solidFill>
              <a:sym typeface="Helvetica Neue"/>
            </a:rPr>
            <a:t>Dirección de Personas Adultas y Mayores</a:t>
          </a:r>
        </a:p>
      </dsp:txBody>
      <dsp:txXfrm>
        <a:off x="9566921" y="202574"/>
        <a:ext cx="2173388" cy="1304032"/>
      </dsp:txXfrm>
    </dsp:sp>
    <dsp:sp modelId="{6DA2F51B-A397-4D74-ADC9-9036C20A2A3E}">
      <dsp:nvSpPr>
        <dsp:cNvPr id="0" name=""/>
        <dsp:cNvSpPr/>
      </dsp:nvSpPr>
      <dsp:spPr>
        <a:xfrm>
          <a:off x="4014" y="1723946"/>
          <a:ext cx="2173388" cy="13040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bg1"/>
              </a:solidFill>
              <a:sym typeface="Helvetica Neue"/>
            </a:rPr>
            <a:t>Dirección de Munici</a:t>
          </a:r>
          <a:r>
            <a:rPr lang="es-ES" sz="1900" b="0" kern="1200" dirty="0">
              <a:solidFill>
                <a:schemeClr val="bg1"/>
              </a:solidFill>
            </a:rPr>
            <a:t>pios y Comunidades Saludables</a:t>
          </a:r>
          <a:endParaRPr lang="es-ES" sz="1900" kern="1200" dirty="0">
            <a:solidFill>
              <a:schemeClr val="bg1"/>
            </a:solidFill>
            <a:sym typeface="Helvetica Neue"/>
          </a:endParaRPr>
        </a:p>
      </dsp:txBody>
      <dsp:txXfrm>
        <a:off x="4014" y="1723946"/>
        <a:ext cx="2173388" cy="1304032"/>
      </dsp:txXfrm>
    </dsp:sp>
    <dsp:sp modelId="{C3D7BBD6-DFED-4415-BCB7-51C091943242}">
      <dsp:nvSpPr>
        <dsp:cNvPr id="0" name=""/>
        <dsp:cNvSpPr/>
      </dsp:nvSpPr>
      <dsp:spPr>
        <a:xfrm>
          <a:off x="2394741" y="1723946"/>
          <a:ext cx="2173388" cy="13040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AR" sz="1900" b="0" i="0" u="none" kern="1200" dirty="0">
              <a:solidFill>
                <a:schemeClr val="bg1"/>
              </a:solidFill>
            </a:rPr>
            <a:t>Dirección de Control de Enfermedades Transmitidas por Vectores</a:t>
          </a:r>
          <a:endParaRPr lang="es-ES" sz="1900" kern="1200" dirty="0">
            <a:solidFill>
              <a:schemeClr val="bg1"/>
            </a:solidFill>
            <a:sym typeface="Helvetica Neue"/>
          </a:endParaRPr>
        </a:p>
      </dsp:txBody>
      <dsp:txXfrm>
        <a:off x="2394741" y="1723946"/>
        <a:ext cx="2173388" cy="1304032"/>
      </dsp:txXfrm>
    </dsp:sp>
    <dsp:sp modelId="{95D75931-B5B1-44AF-88C9-91C4E19DA71B}">
      <dsp:nvSpPr>
        <dsp:cNvPr id="0" name=""/>
        <dsp:cNvSpPr/>
      </dsp:nvSpPr>
      <dsp:spPr>
        <a:xfrm>
          <a:off x="4785467" y="1723946"/>
          <a:ext cx="2173388" cy="130403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solidFill>
                <a:schemeClr val="bg1"/>
              </a:solidFill>
            </a:rPr>
            <a:t>Coordinación de Zoonosis</a:t>
          </a:r>
        </a:p>
      </dsp:txBody>
      <dsp:txXfrm>
        <a:off x="4785467" y="1723946"/>
        <a:ext cx="2173388" cy="1304032"/>
      </dsp:txXfrm>
    </dsp:sp>
    <dsp:sp modelId="{93D5E8F7-E5E2-4808-B7CE-F57E96E3B19C}">
      <dsp:nvSpPr>
        <dsp:cNvPr id="0" name=""/>
        <dsp:cNvSpPr/>
      </dsp:nvSpPr>
      <dsp:spPr>
        <a:xfrm>
          <a:off x="7176194" y="1723946"/>
          <a:ext cx="2173388" cy="13040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solidFill>
                <a:schemeClr val="bg1"/>
              </a:solidFill>
            </a:rPr>
            <a:t>CENDIE </a:t>
          </a:r>
        </a:p>
        <a:p>
          <a:pPr marL="0" lvl="0" indent="0" algn="ctr" defTabSz="844550">
            <a:lnSpc>
              <a:spcPct val="90000"/>
            </a:lnSpc>
            <a:spcBef>
              <a:spcPct val="0"/>
            </a:spcBef>
            <a:spcAft>
              <a:spcPct val="35000"/>
            </a:spcAft>
            <a:buNone/>
          </a:pPr>
          <a:r>
            <a:rPr lang="es-ES" sz="1900" b="0" kern="1200" dirty="0">
              <a:solidFill>
                <a:schemeClr val="bg1"/>
              </a:solidFill>
            </a:rPr>
            <a:t>(ANLIS </a:t>
          </a:r>
          <a:r>
            <a:rPr lang="es-ES" sz="1900" b="0" kern="1200" dirty="0" err="1">
              <a:solidFill>
                <a:schemeClr val="bg1"/>
              </a:solidFill>
            </a:rPr>
            <a:t>Malbrán</a:t>
          </a:r>
          <a:r>
            <a:rPr lang="es-ES" sz="1900" b="0" kern="1200" dirty="0">
              <a:solidFill>
                <a:schemeClr val="bg1"/>
              </a:solidFill>
            </a:rPr>
            <a:t>)</a:t>
          </a:r>
        </a:p>
      </dsp:txBody>
      <dsp:txXfrm>
        <a:off x="7176194" y="1723946"/>
        <a:ext cx="2173388" cy="1304032"/>
      </dsp:txXfrm>
    </dsp:sp>
    <dsp:sp modelId="{92910C2A-977D-47C3-A200-04EB6902F09C}">
      <dsp:nvSpPr>
        <dsp:cNvPr id="0" name=""/>
        <dsp:cNvSpPr/>
      </dsp:nvSpPr>
      <dsp:spPr>
        <a:xfrm>
          <a:off x="9566921" y="1723946"/>
          <a:ext cx="2173388" cy="130403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solidFill>
                <a:schemeClr val="bg1"/>
              </a:solidFill>
            </a:rPr>
            <a:t>Coordinación de Salud Ambiental</a:t>
          </a:r>
          <a:endParaRPr lang="es-ES" sz="1900" kern="1200" dirty="0">
            <a:solidFill>
              <a:schemeClr val="bg1"/>
            </a:solidFill>
            <a:sym typeface="Helvetica Neue"/>
          </a:endParaRPr>
        </a:p>
      </dsp:txBody>
      <dsp:txXfrm>
        <a:off x="9566921" y="1723946"/>
        <a:ext cx="2173388" cy="13040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282274E-2B4B-E323-9DF4-339447362E22}"/>
              </a:ext>
            </a:extLst>
          </p:cNvPr>
          <p:cNvSpPr>
            <a:spLocks noGrp="1"/>
          </p:cNvSpPr>
          <p:nvPr>
            <p:ph type="dt" sz="half" idx="10"/>
          </p:nvPr>
        </p:nvSpPr>
        <p:spPr/>
        <p:txBody>
          <a:bodyPr/>
          <a:lstStyle>
            <a:lvl1pPr>
              <a:defRPr/>
            </a:lvl1pPr>
          </a:lstStyle>
          <a:p>
            <a:pPr>
              <a:defRPr/>
            </a:pPr>
            <a:fld id="{CF1A8971-322C-425D-8AEC-A5F214F84795}" type="datetimeFigureOut">
              <a:rPr lang="es-ES"/>
              <a:pPr>
                <a:defRPr/>
              </a:pPr>
              <a:t>04/10/2022</a:t>
            </a:fld>
            <a:endParaRPr lang="es-ES"/>
          </a:p>
        </p:txBody>
      </p:sp>
      <p:sp>
        <p:nvSpPr>
          <p:cNvPr id="5" name="Marcador de pie de página 4">
            <a:extLst>
              <a:ext uri="{FF2B5EF4-FFF2-40B4-BE49-F238E27FC236}">
                <a16:creationId xmlns:a16="http://schemas.microsoft.com/office/drawing/2014/main" id="{65D012D4-8DBC-7285-AC64-916BD85BB4A7}"/>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7D3216E3-31DA-35BC-5588-C330E90CCFC8}"/>
              </a:ext>
            </a:extLst>
          </p:cNvPr>
          <p:cNvSpPr>
            <a:spLocks noGrp="1"/>
          </p:cNvSpPr>
          <p:nvPr>
            <p:ph type="sldNum" sz="quarter" idx="12"/>
          </p:nvPr>
        </p:nvSpPr>
        <p:spPr/>
        <p:txBody>
          <a:bodyPr/>
          <a:lstStyle>
            <a:lvl1pPr>
              <a:defRPr/>
            </a:lvl1pPr>
          </a:lstStyle>
          <a:p>
            <a:fld id="{BE6AEB7F-529B-4608-AD3C-4A8D37009BE8}" type="slidenum">
              <a:rPr lang="es-ES" altLang="es-ES"/>
              <a:pPr/>
              <a:t>‹Nº›</a:t>
            </a:fld>
            <a:endParaRPr lang="es-ES" altLang="es-ES"/>
          </a:p>
        </p:txBody>
      </p:sp>
    </p:spTree>
    <p:extLst>
      <p:ext uri="{BB962C8B-B14F-4D97-AF65-F5344CB8AC3E}">
        <p14:creationId xmlns:p14="http://schemas.microsoft.com/office/powerpoint/2010/main" val="68826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81ED0E-F18B-E160-2ED3-6FA8AEF6BDD7}"/>
              </a:ext>
            </a:extLst>
          </p:cNvPr>
          <p:cNvSpPr>
            <a:spLocks noGrp="1"/>
          </p:cNvSpPr>
          <p:nvPr>
            <p:ph type="dt" sz="half" idx="10"/>
          </p:nvPr>
        </p:nvSpPr>
        <p:spPr/>
        <p:txBody>
          <a:bodyPr/>
          <a:lstStyle>
            <a:lvl1pPr>
              <a:defRPr/>
            </a:lvl1pPr>
          </a:lstStyle>
          <a:p>
            <a:pPr>
              <a:defRPr/>
            </a:pPr>
            <a:fld id="{4D78158D-A96B-43BE-8492-C1E9DDEB89F4}" type="datetimeFigureOut">
              <a:rPr lang="es-ES"/>
              <a:pPr>
                <a:defRPr/>
              </a:pPr>
              <a:t>04/10/2022</a:t>
            </a:fld>
            <a:endParaRPr lang="es-ES"/>
          </a:p>
        </p:txBody>
      </p:sp>
      <p:sp>
        <p:nvSpPr>
          <p:cNvPr id="5" name="Marcador de pie de página 4">
            <a:extLst>
              <a:ext uri="{FF2B5EF4-FFF2-40B4-BE49-F238E27FC236}">
                <a16:creationId xmlns:a16="http://schemas.microsoft.com/office/drawing/2014/main" id="{0AABD89B-0C92-FBBD-1736-1B7FD171BDD5}"/>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406B1FA7-8E46-EFB6-3323-59416A7707FE}"/>
              </a:ext>
            </a:extLst>
          </p:cNvPr>
          <p:cNvSpPr>
            <a:spLocks noGrp="1"/>
          </p:cNvSpPr>
          <p:nvPr>
            <p:ph type="sldNum" sz="quarter" idx="12"/>
          </p:nvPr>
        </p:nvSpPr>
        <p:spPr/>
        <p:txBody>
          <a:bodyPr/>
          <a:lstStyle>
            <a:lvl1pPr>
              <a:defRPr/>
            </a:lvl1pPr>
          </a:lstStyle>
          <a:p>
            <a:fld id="{2ECED7CC-2F57-4B4E-BBAF-15ABDFB1037C}" type="slidenum">
              <a:rPr lang="es-ES" altLang="es-ES"/>
              <a:pPr/>
              <a:t>‹Nº›</a:t>
            </a:fld>
            <a:endParaRPr lang="es-ES" altLang="es-ES"/>
          </a:p>
        </p:txBody>
      </p:sp>
    </p:spTree>
    <p:extLst>
      <p:ext uri="{BB962C8B-B14F-4D97-AF65-F5344CB8AC3E}">
        <p14:creationId xmlns:p14="http://schemas.microsoft.com/office/powerpoint/2010/main" val="228276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80FF24-9837-ED71-BE88-03FD6423C9D1}"/>
              </a:ext>
            </a:extLst>
          </p:cNvPr>
          <p:cNvSpPr>
            <a:spLocks noGrp="1"/>
          </p:cNvSpPr>
          <p:nvPr>
            <p:ph type="dt" sz="half" idx="10"/>
          </p:nvPr>
        </p:nvSpPr>
        <p:spPr/>
        <p:txBody>
          <a:bodyPr/>
          <a:lstStyle>
            <a:lvl1pPr>
              <a:defRPr/>
            </a:lvl1pPr>
          </a:lstStyle>
          <a:p>
            <a:pPr>
              <a:defRPr/>
            </a:pPr>
            <a:fld id="{CECEF7BD-C1FA-4B2A-B5AC-F39D078714C8}" type="datetimeFigureOut">
              <a:rPr lang="es-ES"/>
              <a:pPr>
                <a:defRPr/>
              </a:pPr>
              <a:t>04/10/2022</a:t>
            </a:fld>
            <a:endParaRPr lang="es-ES"/>
          </a:p>
        </p:txBody>
      </p:sp>
      <p:sp>
        <p:nvSpPr>
          <p:cNvPr id="5" name="Marcador de pie de página 4">
            <a:extLst>
              <a:ext uri="{FF2B5EF4-FFF2-40B4-BE49-F238E27FC236}">
                <a16:creationId xmlns:a16="http://schemas.microsoft.com/office/drawing/2014/main" id="{C9858F0D-7217-0823-1111-9845BF1A5EC1}"/>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60E65BCE-FCDA-E477-4EF3-DFD1DC0457BF}"/>
              </a:ext>
            </a:extLst>
          </p:cNvPr>
          <p:cNvSpPr>
            <a:spLocks noGrp="1"/>
          </p:cNvSpPr>
          <p:nvPr>
            <p:ph type="sldNum" sz="quarter" idx="12"/>
          </p:nvPr>
        </p:nvSpPr>
        <p:spPr/>
        <p:txBody>
          <a:bodyPr/>
          <a:lstStyle>
            <a:lvl1pPr>
              <a:defRPr/>
            </a:lvl1pPr>
          </a:lstStyle>
          <a:p>
            <a:fld id="{F0D7B111-AE8D-41C4-997E-1C91A5F84665}" type="slidenum">
              <a:rPr lang="es-ES" altLang="es-ES"/>
              <a:pPr/>
              <a:t>‹Nº›</a:t>
            </a:fld>
            <a:endParaRPr lang="es-ES" altLang="es-ES"/>
          </a:p>
        </p:txBody>
      </p:sp>
    </p:spTree>
    <p:extLst>
      <p:ext uri="{BB962C8B-B14F-4D97-AF65-F5344CB8AC3E}">
        <p14:creationId xmlns:p14="http://schemas.microsoft.com/office/powerpoint/2010/main" val="116092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EEC2011-1957-F43E-5582-0059B004D4EB}"/>
              </a:ext>
            </a:extLst>
          </p:cNvPr>
          <p:cNvSpPr>
            <a:spLocks noGrp="1"/>
          </p:cNvSpPr>
          <p:nvPr>
            <p:ph type="dt" sz="half" idx="10"/>
          </p:nvPr>
        </p:nvSpPr>
        <p:spPr/>
        <p:txBody>
          <a:bodyPr/>
          <a:lstStyle>
            <a:lvl1pPr>
              <a:defRPr/>
            </a:lvl1pPr>
          </a:lstStyle>
          <a:p>
            <a:pPr>
              <a:defRPr/>
            </a:pPr>
            <a:fld id="{33535DBA-C1BF-483E-AA74-2A670D3BF7A9}" type="datetimeFigureOut">
              <a:rPr lang="es-ES"/>
              <a:pPr>
                <a:defRPr/>
              </a:pPr>
              <a:t>04/10/2022</a:t>
            </a:fld>
            <a:endParaRPr lang="es-ES"/>
          </a:p>
        </p:txBody>
      </p:sp>
      <p:sp>
        <p:nvSpPr>
          <p:cNvPr id="5" name="Marcador de pie de página 4">
            <a:extLst>
              <a:ext uri="{FF2B5EF4-FFF2-40B4-BE49-F238E27FC236}">
                <a16:creationId xmlns:a16="http://schemas.microsoft.com/office/drawing/2014/main" id="{F6AA014D-7B7A-D533-518B-76FD24C91F41}"/>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AFA5B97B-CDE8-1A7E-C0E5-2BF4020B91AD}"/>
              </a:ext>
            </a:extLst>
          </p:cNvPr>
          <p:cNvSpPr>
            <a:spLocks noGrp="1"/>
          </p:cNvSpPr>
          <p:nvPr>
            <p:ph type="sldNum" sz="quarter" idx="12"/>
          </p:nvPr>
        </p:nvSpPr>
        <p:spPr/>
        <p:txBody>
          <a:bodyPr/>
          <a:lstStyle>
            <a:lvl1pPr>
              <a:defRPr/>
            </a:lvl1pPr>
          </a:lstStyle>
          <a:p>
            <a:fld id="{77B19DE9-7F57-4BB7-99E4-EBBEACD271D7}" type="slidenum">
              <a:rPr lang="es-ES" altLang="es-ES"/>
              <a:pPr/>
              <a:t>‹Nº›</a:t>
            </a:fld>
            <a:endParaRPr lang="es-ES" altLang="es-ES"/>
          </a:p>
        </p:txBody>
      </p:sp>
    </p:spTree>
    <p:extLst>
      <p:ext uri="{BB962C8B-B14F-4D97-AF65-F5344CB8AC3E}">
        <p14:creationId xmlns:p14="http://schemas.microsoft.com/office/powerpoint/2010/main" val="91976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D320F246-9D80-A1A7-4E9F-19D27BC23C27}"/>
              </a:ext>
            </a:extLst>
          </p:cNvPr>
          <p:cNvSpPr>
            <a:spLocks noGrp="1"/>
          </p:cNvSpPr>
          <p:nvPr>
            <p:ph type="dt" sz="half" idx="10"/>
          </p:nvPr>
        </p:nvSpPr>
        <p:spPr/>
        <p:txBody>
          <a:bodyPr/>
          <a:lstStyle>
            <a:lvl1pPr>
              <a:defRPr/>
            </a:lvl1pPr>
          </a:lstStyle>
          <a:p>
            <a:pPr>
              <a:defRPr/>
            </a:pPr>
            <a:fld id="{2BA7F72E-C68F-42DA-9303-762BC9B073B6}" type="datetimeFigureOut">
              <a:rPr lang="es-ES"/>
              <a:pPr>
                <a:defRPr/>
              </a:pPr>
              <a:t>04/10/2022</a:t>
            </a:fld>
            <a:endParaRPr lang="es-ES"/>
          </a:p>
        </p:txBody>
      </p:sp>
      <p:sp>
        <p:nvSpPr>
          <p:cNvPr id="5" name="Marcador de pie de página 4">
            <a:extLst>
              <a:ext uri="{FF2B5EF4-FFF2-40B4-BE49-F238E27FC236}">
                <a16:creationId xmlns:a16="http://schemas.microsoft.com/office/drawing/2014/main" id="{96864767-AB5A-1884-43DB-90451D1B475B}"/>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4E236BBF-898C-F774-34F0-0605CD4663D9}"/>
              </a:ext>
            </a:extLst>
          </p:cNvPr>
          <p:cNvSpPr>
            <a:spLocks noGrp="1"/>
          </p:cNvSpPr>
          <p:nvPr>
            <p:ph type="sldNum" sz="quarter" idx="12"/>
          </p:nvPr>
        </p:nvSpPr>
        <p:spPr/>
        <p:txBody>
          <a:bodyPr/>
          <a:lstStyle>
            <a:lvl1pPr>
              <a:defRPr/>
            </a:lvl1pPr>
          </a:lstStyle>
          <a:p>
            <a:fld id="{CDD0F607-0F2E-4277-8EE0-4C6E5AAF3352}" type="slidenum">
              <a:rPr lang="es-ES" altLang="es-ES"/>
              <a:pPr/>
              <a:t>‹Nº›</a:t>
            </a:fld>
            <a:endParaRPr lang="es-ES" altLang="es-ES"/>
          </a:p>
        </p:txBody>
      </p:sp>
    </p:spTree>
    <p:extLst>
      <p:ext uri="{BB962C8B-B14F-4D97-AF65-F5344CB8AC3E}">
        <p14:creationId xmlns:p14="http://schemas.microsoft.com/office/powerpoint/2010/main" val="339952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598676FE-2359-565D-6129-5B21BECD7A77}"/>
              </a:ext>
            </a:extLst>
          </p:cNvPr>
          <p:cNvSpPr>
            <a:spLocks noGrp="1"/>
          </p:cNvSpPr>
          <p:nvPr>
            <p:ph type="dt" sz="half" idx="10"/>
          </p:nvPr>
        </p:nvSpPr>
        <p:spPr/>
        <p:txBody>
          <a:bodyPr/>
          <a:lstStyle>
            <a:lvl1pPr>
              <a:defRPr/>
            </a:lvl1pPr>
          </a:lstStyle>
          <a:p>
            <a:pPr>
              <a:defRPr/>
            </a:pPr>
            <a:fld id="{52ADAEDD-E8B5-403A-A1C6-AEBE67B3609C}" type="datetimeFigureOut">
              <a:rPr lang="es-ES"/>
              <a:pPr>
                <a:defRPr/>
              </a:pPr>
              <a:t>04/10/2022</a:t>
            </a:fld>
            <a:endParaRPr lang="es-ES"/>
          </a:p>
        </p:txBody>
      </p:sp>
      <p:sp>
        <p:nvSpPr>
          <p:cNvPr id="6" name="Marcador de pie de página 4">
            <a:extLst>
              <a:ext uri="{FF2B5EF4-FFF2-40B4-BE49-F238E27FC236}">
                <a16:creationId xmlns:a16="http://schemas.microsoft.com/office/drawing/2014/main" id="{ED70A788-ED42-63F7-C774-70594B959769}"/>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70CF7A1C-0C8E-406E-B8B2-6EFB1A85B586}"/>
              </a:ext>
            </a:extLst>
          </p:cNvPr>
          <p:cNvSpPr>
            <a:spLocks noGrp="1"/>
          </p:cNvSpPr>
          <p:nvPr>
            <p:ph type="sldNum" sz="quarter" idx="12"/>
          </p:nvPr>
        </p:nvSpPr>
        <p:spPr/>
        <p:txBody>
          <a:bodyPr/>
          <a:lstStyle>
            <a:lvl1pPr>
              <a:defRPr/>
            </a:lvl1pPr>
          </a:lstStyle>
          <a:p>
            <a:fld id="{5FACF0AE-6DB6-432E-B3BD-BFBB633F5B7F}" type="slidenum">
              <a:rPr lang="es-ES" altLang="es-ES"/>
              <a:pPr/>
              <a:t>‹Nº›</a:t>
            </a:fld>
            <a:endParaRPr lang="es-ES" altLang="es-ES"/>
          </a:p>
        </p:txBody>
      </p:sp>
    </p:spTree>
    <p:extLst>
      <p:ext uri="{BB962C8B-B14F-4D97-AF65-F5344CB8AC3E}">
        <p14:creationId xmlns:p14="http://schemas.microsoft.com/office/powerpoint/2010/main" val="364045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FC74D81A-CF63-7C96-17D5-F9548A4A2107}"/>
              </a:ext>
            </a:extLst>
          </p:cNvPr>
          <p:cNvSpPr>
            <a:spLocks noGrp="1"/>
          </p:cNvSpPr>
          <p:nvPr>
            <p:ph type="dt" sz="half" idx="10"/>
          </p:nvPr>
        </p:nvSpPr>
        <p:spPr/>
        <p:txBody>
          <a:bodyPr/>
          <a:lstStyle>
            <a:lvl1pPr>
              <a:defRPr/>
            </a:lvl1pPr>
          </a:lstStyle>
          <a:p>
            <a:pPr>
              <a:defRPr/>
            </a:pPr>
            <a:fld id="{BF24898F-4E06-47C5-BAF0-45115473A823}" type="datetimeFigureOut">
              <a:rPr lang="es-ES"/>
              <a:pPr>
                <a:defRPr/>
              </a:pPr>
              <a:t>04/10/2022</a:t>
            </a:fld>
            <a:endParaRPr lang="es-ES"/>
          </a:p>
        </p:txBody>
      </p:sp>
      <p:sp>
        <p:nvSpPr>
          <p:cNvPr id="8" name="Marcador de pie de página 4">
            <a:extLst>
              <a:ext uri="{FF2B5EF4-FFF2-40B4-BE49-F238E27FC236}">
                <a16:creationId xmlns:a16="http://schemas.microsoft.com/office/drawing/2014/main" id="{78A664E1-1F04-150F-FB57-F8B2BE4B3257}"/>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B4CDBDF3-4540-0FC3-8F85-366ACDE3C88C}"/>
              </a:ext>
            </a:extLst>
          </p:cNvPr>
          <p:cNvSpPr>
            <a:spLocks noGrp="1"/>
          </p:cNvSpPr>
          <p:nvPr>
            <p:ph type="sldNum" sz="quarter" idx="12"/>
          </p:nvPr>
        </p:nvSpPr>
        <p:spPr/>
        <p:txBody>
          <a:bodyPr/>
          <a:lstStyle>
            <a:lvl1pPr>
              <a:defRPr/>
            </a:lvl1pPr>
          </a:lstStyle>
          <a:p>
            <a:fld id="{E037854A-C51E-4635-A8D4-287F69F5D703}" type="slidenum">
              <a:rPr lang="es-ES" altLang="es-ES"/>
              <a:pPr/>
              <a:t>‹Nº›</a:t>
            </a:fld>
            <a:endParaRPr lang="es-ES" altLang="es-ES"/>
          </a:p>
        </p:txBody>
      </p:sp>
    </p:spTree>
    <p:extLst>
      <p:ext uri="{BB962C8B-B14F-4D97-AF65-F5344CB8AC3E}">
        <p14:creationId xmlns:p14="http://schemas.microsoft.com/office/powerpoint/2010/main" val="364845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A7E2CA20-02EC-D456-4F73-54F133004DE1}"/>
              </a:ext>
            </a:extLst>
          </p:cNvPr>
          <p:cNvSpPr>
            <a:spLocks noGrp="1"/>
          </p:cNvSpPr>
          <p:nvPr>
            <p:ph type="dt" sz="half" idx="10"/>
          </p:nvPr>
        </p:nvSpPr>
        <p:spPr/>
        <p:txBody>
          <a:bodyPr/>
          <a:lstStyle>
            <a:lvl1pPr>
              <a:defRPr/>
            </a:lvl1pPr>
          </a:lstStyle>
          <a:p>
            <a:pPr>
              <a:defRPr/>
            </a:pPr>
            <a:fld id="{DE25416E-E778-4B8E-A5C7-48536A010F2E}" type="datetimeFigureOut">
              <a:rPr lang="es-ES"/>
              <a:pPr>
                <a:defRPr/>
              </a:pPr>
              <a:t>04/10/2022</a:t>
            </a:fld>
            <a:endParaRPr lang="es-ES"/>
          </a:p>
        </p:txBody>
      </p:sp>
      <p:sp>
        <p:nvSpPr>
          <p:cNvPr id="4" name="Marcador de pie de página 4">
            <a:extLst>
              <a:ext uri="{FF2B5EF4-FFF2-40B4-BE49-F238E27FC236}">
                <a16:creationId xmlns:a16="http://schemas.microsoft.com/office/drawing/2014/main" id="{D1DBE8A2-49C6-2625-73E9-203B7D79237D}"/>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25629FED-753C-1C87-6C2E-04ABAB02B76F}"/>
              </a:ext>
            </a:extLst>
          </p:cNvPr>
          <p:cNvSpPr>
            <a:spLocks noGrp="1"/>
          </p:cNvSpPr>
          <p:nvPr>
            <p:ph type="sldNum" sz="quarter" idx="12"/>
          </p:nvPr>
        </p:nvSpPr>
        <p:spPr/>
        <p:txBody>
          <a:bodyPr/>
          <a:lstStyle>
            <a:lvl1pPr>
              <a:defRPr/>
            </a:lvl1pPr>
          </a:lstStyle>
          <a:p>
            <a:fld id="{4EC7C46D-2BB5-4006-87B8-69FCD71E63B6}" type="slidenum">
              <a:rPr lang="es-ES" altLang="es-ES"/>
              <a:pPr/>
              <a:t>‹Nº›</a:t>
            </a:fld>
            <a:endParaRPr lang="es-ES" altLang="es-ES"/>
          </a:p>
        </p:txBody>
      </p:sp>
    </p:spTree>
    <p:extLst>
      <p:ext uri="{BB962C8B-B14F-4D97-AF65-F5344CB8AC3E}">
        <p14:creationId xmlns:p14="http://schemas.microsoft.com/office/powerpoint/2010/main" val="72753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E7162FEE-0A63-D567-6C85-328F9B9D8E01}"/>
              </a:ext>
            </a:extLst>
          </p:cNvPr>
          <p:cNvSpPr>
            <a:spLocks noGrp="1"/>
          </p:cNvSpPr>
          <p:nvPr>
            <p:ph type="dt" sz="half" idx="10"/>
          </p:nvPr>
        </p:nvSpPr>
        <p:spPr/>
        <p:txBody>
          <a:bodyPr/>
          <a:lstStyle>
            <a:lvl1pPr>
              <a:defRPr/>
            </a:lvl1pPr>
          </a:lstStyle>
          <a:p>
            <a:pPr>
              <a:defRPr/>
            </a:pPr>
            <a:fld id="{FAF8059D-22EC-4548-B904-2F1101BDCAE8}" type="datetimeFigureOut">
              <a:rPr lang="es-ES"/>
              <a:pPr>
                <a:defRPr/>
              </a:pPr>
              <a:t>04/10/2022</a:t>
            </a:fld>
            <a:endParaRPr lang="es-ES"/>
          </a:p>
        </p:txBody>
      </p:sp>
      <p:sp>
        <p:nvSpPr>
          <p:cNvPr id="3" name="Marcador de pie de página 4">
            <a:extLst>
              <a:ext uri="{FF2B5EF4-FFF2-40B4-BE49-F238E27FC236}">
                <a16:creationId xmlns:a16="http://schemas.microsoft.com/office/drawing/2014/main" id="{F8EC68F6-A86C-6F38-B403-D726086568F3}"/>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431148CE-B1BA-43ED-5438-FC7F8A1DEABA}"/>
              </a:ext>
            </a:extLst>
          </p:cNvPr>
          <p:cNvSpPr>
            <a:spLocks noGrp="1"/>
          </p:cNvSpPr>
          <p:nvPr>
            <p:ph type="sldNum" sz="quarter" idx="12"/>
          </p:nvPr>
        </p:nvSpPr>
        <p:spPr/>
        <p:txBody>
          <a:bodyPr/>
          <a:lstStyle>
            <a:lvl1pPr>
              <a:defRPr/>
            </a:lvl1pPr>
          </a:lstStyle>
          <a:p>
            <a:fld id="{A8CB859C-CD12-4C68-9BC2-D99C88B88F84}" type="slidenum">
              <a:rPr lang="es-ES" altLang="es-ES"/>
              <a:pPr/>
              <a:t>‹Nº›</a:t>
            </a:fld>
            <a:endParaRPr lang="es-ES" altLang="es-ES"/>
          </a:p>
        </p:txBody>
      </p:sp>
    </p:spTree>
    <p:extLst>
      <p:ext uri="{BB962C8B-B14F-4D97-AF65-F5344CB8AC3E}">
        <p14:creationId xmlns:p14="http://schemas.microsoft.com/office/powerpoint/2010/main" val="297229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223883D2-0C65-B4C4-829B-FBBAEDFD1FCB}"/>
              </a:ext>
            </a:extLst>
          </p:cNvPr>
          <p:cNvSpPr>
            <a:spLocks noGrp="1"/>
          </p:cNvSpPr>
          <p:nvPr>
            <p:ph type="dt" sz="half" idx="10"/>
          </p:nvPr>
        </p:nvSpPr>
        <p:spPr/>
        <p:txBody>
          <a:bodyPr/>
          <a:lstStyle>
            <a:lvl1pPr>
              <a:defRPr/>
            </a:lvl1pPr>
          </a:lstStyle>
          <a:p>
            <a:pPr>
              <a:defRPr/>
            </a:pPr>
            <a:fld id="{06224A56-E5E4-479C-8417-987D29FA993A}" type="datetimeFigureOut">
              <a:rPr lang="es-ES"/>
              <a:pPr>
                <a:defRPr/>
              </a:pPr>
              <a:t>04/10/2022</a:t>
            </a:fld>
            <a:endParaRPr lang="es-ES"/>
          </a:p>
        </p:txBody>
      </p:sp>
      <p:sp>
        <p:nvSpPr>
          <p:cNvPr id="6" name="Marcador de pie de página 4">
            <a:extLst>
              <a:ext uri="{FF2B5EF4-FFF2-40B4-BE49-F238E27FC236}">
                <a16:creationId xmlns:a16="http://schemas.microsoft.com/office/drawing/2014/main" id="{23AC1B90-561A-02A1-B34C-BF4139F255A0}"/>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946C3616-DEEE-F295-44C6-CB79C7577B51}"/>
              </a:ext>
            </a:extLst>
          </p:cNvPr>
          <p:cNvSpPr>
            <a:spLocks noGrp="1"/>
          </p:cNvSpPr>
          <p:nvPr>
            <p:ph type="sldNum" sz="quarter" idx="12"/>
          </p:nvPr>
        </p:nvSpPr>
        <p:spPr/>
        <p:txBody>
          <a:bodyPr/>
          <a:lstStyle>
            <a:lvl1pPr>
              <a:defRPr/>
            </a:lvl1pPr>
          </a:lstStyle>
          <a:p>
            <a:fld id="{D868CC4F-2C15-48B0-A800-6A3C491E414D}" type="slidenum">
              <a:rPr lang="es-ES" altLang="es-ES"/>
              <a:pPr/>
              <a:t>‹Nº›</a:t>
            </a:fld>
            <a:endParaRPr lang="es-ES" altLang="es-ES"/>
          </a:p>
        </p:txBody>
      </p:sp>
    </p:spTree>
    <p:extLst>
      <p:ext uri="{BB962C8B-B14F-4D97-AF65-F5344CB8AC3E}">
        <p14:creationId xmlns:p14="http://schemas.microsoft.com/office/powerpoint/2010/main" val="258313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17A16C80-F942-B454-B752-252E69E3D29F}"/>
              </a:ext>
            </a:extLst>
          </p:cNvPr>
          <p:cNvSpPr>
            <a:spLocks noGrp="1"/>
          </p:cNvSpPr>
          <p:nvPr>
            <p:ph type="dt" sz="half" idx="10"/>
          </p:nvPr>
        </p:nvSpPr>
        <p:spPr/>
        <p:txBody>
          <a:bodyPr/>
          <a:lstStyle>
            <a:lvl1pPr>
              <a:defRPr/>
            </a:lvl1pPr>
          </a:lstStyle>
          <a:p>
            <a:pPr>
              <a:defRPr/>
            </a:pPr>
            <a:fld id="{80D2238B-77FC-4C21-876B-1BD0C9A06B33}" type="datetimeFigureOut">
              <a:rPr lang="es-ES"/>
              <a:pPr>
                <a:defRPr/>
              </a:pPr>
              <a:t>04/10/2022</a:t>
            </a:fld>
            <a:endParaRPr lang="es-ES"/>
          </a:p>
        </p:txBody>
      </p:sp>
      <p:sp>
        <p:nvSpPr>
          <p:cNvPr id="6" name="Marcador de pie de página 4">
            <a:extLst>
              <a:ext uri="{FF2B5EF4-FFF2-40B4-BE49-F238E27FC236}">
                <a16:creationId xmlns:a16="http://schemas.microsoft.com/office/drawing/2014/main" id="{9DABE0A7-7ABE-672F-E841-2DC1696F3A8D}"/>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131B5368-6EB7-B455-FFF8-3D852D977490}"/>
              </a:ext>
            </a:extLst>
          </p:cNvPr>
          <p:cNvSpPr>
            <a:spLocks noGrp="1"/>
          </p:cNvSpPr>
          <p:nvPr>
            <p:ph type="sldNum" sz="quarter" idx="12"/>
          </p:nvPr>
        </p:nvSpPr>
        <p:spPr/>
        <p:txBody>
          <a:bodyPr/>
          <a:lstStyle>
            <a:lvl1pPr>
              <a:defRPr/>
            </a:lvl1pPr>
          </a:lstStyle>
          <a:p>
            <a:fld id="{26D0667E-C49E-49BB-AE17-19A6D71A2FCC}" type="slidenum">
              <a:rPr lang="es-ES" altLang="es-ES"/>
              <a:pPr/>
              <a:t>‹Nº›</a:t>
            </a:fld>
            <a:endParaRPr lang="es-ES" altLang="es-ES"/>
          </a:p>
        </p:txBody>
      </p:sp>
    </p:spTree>
    <p:extLst>
      <p:ext uri="{BB962C8B-B14F-4D97-AF65-F5344CB8AC3E}">
        <p14:creationId xmlns:p14="http://schemas.microsoft.com/office/powerpoint/2010/main" val="9992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B8E3FC12-0E1C-A0D5-6618-530B3B6794D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Marcador de texto 2">
            <a:extLst>
              <a:ext uri="{FF2B5EF4-FFF2-40B4-BE49-F238E27FC236}">
                <a16:creationId xmlns:a16="http://schemas.microsoft.com/office/drawing/2014/main" id="{94614353-F3CD-2B46-3B62-6C474321CA6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F7B47B27-512C-8A0B-9EA0-86435B7B5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4A8CF32-6CC3-4ED1-80D0-232A9CCD0095}" type="datetimeFigureOut">
              <a:rPr lang="es-ES"/>
              <a:pPr>
                <a:defRPr/>
              </a:pPr>
              <a:t>04/10/2022</a:t>
            </a:fld>
            <a:endParaRPr lang="es-ES"/>
          </a:p>
        </p:txBody>
      </p:sp>
      <p:sp>
        <p:nvSpPr>
          <p:cNvPr id="5" name="Marcador de pie de página 4">
            <a:extLst>
              <a:ext uri="{FF2B5EF4-FFF2-40B4-BE49-F238E27FC236}">
                <a16:creationId xmlns:a16="http://schemas.microsoft.com/office/drawing/2014/main" id="{7B4572BA-F109-7BBD-D863-C10EBA9D9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a:extLst>
              <a:ext uri="{FF2B5EF4-FFF2-40B4-BE49-F238E27FC236}">
                <a16:creationId xmlns:a16="http://schemas.microsoft.com/office/drawing/2014/main" id="{504C7DBF-4DFD-0D7E-C3B4-EACA8CB3A41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9DF27A-832B-46E3-B9E7-BB0DA2BAA1C6}"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png"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hyperlink" Target="http://e-legis-ar.msal.gov.ar/legisalud/migration/pdf/msres555_2021.pdf" TargetMode="Externa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hyperlink" Target="https://www.boletinoficial.gob.ar/detalleAviso/primera/252757/20211112" TargetMode="Externa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png" /><Relationship Id="rId1" Type="http://schemas.openxmlformats.org/officeDocument/2006/relationships/slideLayout" Target="../slideLayouts/slideLayout1.xml" /><Relationship Id="rId4" Type="http://schemas.openxmlformats.org/officeDocument/2006/relationships/image" Target="../media/image5.jpeg"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22398792-4B21-65CB-53CB-F016E85244D2}"/>
              </a:ext>
            </a:extLst>
          </p:cNvPr>
          <p:cNvSpPr txBox="1">
            <a:spLocks noChangeArrowheads="1"/>
          </p:cNvSpPr>
          <p:nvPr/>
        </p:nvSpPr>
        <p:spPr bwMode="auto">
          <a:xfrm>
            <a:off x="1222744" y="540082"/>
            <a:ext cx="9983972" cy="564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sz="4000" b="1" dirty="0">
                <a:solidFill>
                  <a:schemeClr val="bg1"/>
                </a:solidFill>
              </a:rPr>
              <a:t>PROYECTO </a:t>
            </a:r>
            <a:r>
              <a:rPr lang="es-ES" sz="4000" b="1" i="1" dirty="0">
                <a:solidFill>
                  <a:schemeClr val="bg1"/>
                </a:solidFill>
              </a:rPr>
              <a:t>READINESS</a:t>
            </a:r>
            <a:r>
              <a:rPr lang="es-ES" sz="4000" b="1" dirty="0">
                <a:solidFill>
                  <a:schemeClr val="bg1"/>
                </a:solidFill>
              </a:rPr>
              <a:t> DE SALUD</a:t>
            </a:r>
            <a:br>
              <a:rPr lang="es-ES" sz="4000" b="1" dirty="0">
                <a:solidFill>
                  <a:schemeClr val="bg1"/>
                </a:solidFill>
              </a:rPr>
            </a:br>
            <a:br>
              <a:rPr lang="es-ES" sz="1400" b="1" dirty="0">
                <a:solidFill>
                  <a:schemeClr val="bg1"/>
                </a:solidFill>
              </a:rPr>
            </a:br>
            <a:r>
              <a:rPr lang="es-ES" sz="4000" b="1" dirty="0">
                <a:solidFill>
                  <a:schemeClr val="bg1"/>
                </a:solidFill>
              </a:rPr>
              <a:t>FORTALECIMIENTO  AL SECTOR DE SALUD EN LAS ACCIONES DE MITIGACIÓN Y ADAPTACIÓN AL CAMBIO CLIMÁTICO</a:t>
            </a:r>
          </a:p>
          <a:p>
            <a:pPr algn="ctr" eaLnBrk="1" hangingPunct="1">
              <a:lnSpc>
                <a:spcPct val="100000"/>
              </a:lnSpc>
              <a:spcBef>
                <a:spcPct val="0"/>
              </a:spcBef>
              <a:buFontTx/>
              <a:buNone/>
            </a:pPr>
            <a:endParaRPr lang="es-ES" sz="4000" b="1" dirty="0">
              <a:solidFill>
                <a:schemeClr val="bg1"/>
              </a:solidFill>
            </a:endParaRPr>
          </a:p>
          <a:p>
            <a:pPr algn="ctr" eaLnBrk="1" hangingPunct="1">
              <a:lnSpc>
                <a:spcPct val="100000"/>
              </a:lnSpc>
              <a:spcBef>
                <a:spcPct val="0"/>
              </a:spcBef>
              <a:buFontTx/>
              <a:buNone/>
            </a:pPr>
            <a:endParaRPr lang="es-ES" sz="4000" b="1" dirty="0">
              <a:solidFill>
                <a:schemeClr val="bg1"/>
              </a:solidFill>
            </a:endParaRPr>
          </a:p>
          <a:p>
            <a:pPr algn="ctr">
              <a:buNone/>
            </a:pPr>
            <a:r>
              <a:rPr lang="es-ES" b="1" dirty="0">
                <a:solidFill>
                  <a:schemeClr val="bg1"/>
                </a:solidFill>
              </a:rPr>
              <a:t>Avances a octubre de 2022 </a:t>
            </a:r>
          </a:p>
          <a:p>
            <a:pPr algn="ctr">
              <a:buNone/>
            </a:pPr>
            <a:r>
              <a:rPr lang="es-AR" b="1" dirty="0">
                <a:solidFill>
                  <a:schemeClr val="bg1"/>
                </a:solidFill>
              </a:rPr>
              <a:t>Reunión de COFESA</a:t>
            </a:r>
            <a:endParaRPr lang="es-AR" dirty="0">
              <a:solidFill>
                <a:schemeClr val="bg1"/>
              </a:solidFill>
            </a:endParaRPr>
          </a:p>
          <a:p>
            <a:pPr eaLnBrk="1" hangingPunct="1">
              <a:lnSpc>
                <a:spcPct val="100000"/>
              </a:lnSpc>
              <a:spcBef>
                <a:spcPct val="0"/>
              </a:spcBef>
              <a:buFontTx/>
              <a:buNone/>
            </a:pPr>
            <a:endParaRPr lang="es-ES" altLang="es-ES" sz="4000" dirty="0">
              <a:solidFill>
                <a:schemeClr val="bg1"/>
              </a:solidFill>
            </a:endParaRPr>
          </a:p>
        </p:txBody>
      </p:sp>
    </p:spTree>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pPr algn="ctr"/>
            <a:r>
              <a:rPr lang="es-AR" sz="3600" b="1" dirty="0">
                <a:solidFill>
                  <a:srgbClr val="0070C0"/>
                </a:solidFill>
                <a:latin typeface="+mn-lt"/>
              </a:rPr>
              <a:t>Objetivo general</a:t>
            </a:r>
          </a:p>
        </p:txBody>
      </p:sp>
      <p:sp>
        <p:nvSpPr>
          <p:cNvPr id="3" name="Marcador de contenido 2"/>
          <p:cNvSpPr>
            <a:spLocks noGrp="1"/>
          </p:cNvSpPr>
          <p:nvPr>
            <p:ph idx="1"/>
          </p:nvPr>
        </p:nvSpPr>
        <p:spPr>
          <a:xfrm>
            <a:off x="838200" y="1825625"/>
            <a:ext cx="10899228" cy="4014767"/>
          </a:xfrm>
        </p:spPr>
        <p:txBody>
          <a:bodyPr/>
          <a:lstStyle/>
          <a:p>
            <a:pPr marL="0" indent="0" algn="just">
              <a:buNone/>
            </a:pPr>
            <a:r>
              <a:rPr lang="es-ES" dirty="0"/>
              <a:t>Contar en Argentina con un sistema de salud </a:t>
            </a:r>
            <a:r>
              <a:rPr lang="es-ES" dirty="0" err="1"/>
              <a:t>resiliente</a:t>
            </a:r>
            <a:r>
              <a:rPr lang="es-ES" dirty="0"/>
              <a:t> al clima, bajo en emisiones, basado en evidencia, que cuente con las capacidades institucionales y técnicas adecuadas y esté plenamente integrado con otros sectores para preparar planes de inversión hacia un desarrollo sostenible </a:t>
            </a:r>
            <a:r>
              <a:rPr lang="es-ES" dirty="0" err="1"/>
              <a:t>descarbonizado</a:t>
            </a:r>
            <a:r>
              <a:rPr lang="es-ES" dirty="0"/>
              <a:t>.</a:t>
            </a:r>
            <a:endParaRPr lang="es-AR" dirty="0"/>
          </a:p>
          <a:p>
            <a:pPr marL="0" indent="0">
              <a:buNone/>
            </a:pPr>
            <a:endParaRPr lang="es-AR" dirty="0"/>
          </a:p>
        </p:txBody>
      </p:sp>
    </p:spTree>
    <p:extLst>
      <p:ext uri="{BB962C8B-B14F-4D97-AF65-F5344CB8AC3E}">
        <p14:creationId xmlns:p14="http://schemas.microsoft.com/office/powerpoint/2010/main" val="305749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sz="3600" b="1" dirty="0">
                <a:solidFill>
                  <a:srgbClr val="0070C0"/>
                </a:solidFill>
                <a:latin typeface="+mn-lt"/>
              </a:rPr>
              <a:t>Lanzamiento del Proyecto </a:t>
            </a:r>
          </a:p>
        </p:txBody>
      </p:sp>
      <p:pic>
        <p:nvPicPr>
          <p:cNvPr id="2050" name="Picture 2" descr="cambio climático 02 17-8-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832" y="1543272"/>
            <a:ext cx="7760335" cy="517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40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0730" y="0"/>
            <a:ext cx="10515600" cy="1325563"/>
          </a:xfrm>
        </p:spPr>
        <p:txBody>
          <a:bodyPr/>
          <a:lstStyle/>
          <a:p>
            <a:pPr algn="ctr"/>
            <a:r>
              <a:rPr lang="es-AR" sz="3600" b="1" dirty="0">
                <a:solidFill>
                  <a:srgbClr val="0070C0"/>
                </a:solidFill>
                <a:latin typeface="+mn-lt"/>
              </a:rPr>
              <a:t>Objetivos</a:t>
            </a:r>
            <a:r>
              <a:rPr lang="es-AR" dirty="0">
                <a:solidFill>
                  <a:srgbClr val="0070C0"/>
                </a:solidFill>
              </a:rPr>
              <a:t> </a:t>
            </a:r>
            <a:r>
              <a:rPr lang="es-AR" sz="3600" b="1" dirty="0">
                <a:solidFill>
                  <a:srgbClr val="0070C0"/>
                </a:solidFill>
                <a:latin typeface="+mn-lt"/>
              </a:rPr>
              <a:t>específicos</a:t>
            </a:r>
          </a:p>
        </p:txBody>
      </p:sp>
      <p:sp>
        <p:nvSpPr>
          <p:cNvPr id="3" name="Marcador de contenido 2"/>
          <p:cNvSpPr>
            <a:spLocks noGrp="1"/>
          </p:cNvSpPr>
          <p:nvPr>
            <p:ph idx="1"/>
          </p:nvPr>
        </p:nvSpPr>
        <p:spPr>
          <a:xfrm>
            <a:off x="795670" y="1379058"/>
            <a:ext cx="10515600" cy="4351338"/>
          </a:xfrm>
        </p:spPr>
        <p:txBody>
          <a:bodyPr>
            <a:normAutofit fontScale="85000" lnSpcReduction="10000"/>
          </a:bodyPr>
          <a:lstStyle/>
          <a:p>
            <a:pPr marL="514350" lvl="0" indent="-514350" algn="just">
              <a:buFont typeface="+mj-lt"/>
              <a:buAutoNum type="arabicPeriod"/>
            </a:pPr>
            <a:r>
              <a:rPr lang="es-ES" dirty="0"/>
              <a:t>Fortalecer la </a:t>
            </a:r>
            <a:r>
              <a:rPr lang="es-ES" b="1" dirty="0"/>
              <a:t>gobernanza</a:t>
            </a:r>
            <a:r>
              <a:rPr lang="es-ES" dirty="0"/>
              <a:t> del cambio climático y salud a </a:t>
            </a:r>
            <a:r>
              <a:rPr lang="es-ES" b="1" dirty="0"/>
              <a:t>nivel federal </a:t>
            </a:r>
            <a:r>
              <a:rPr lang="es-ES" dirty="0"/>
              <a:t>a partir de la realización de pilotos en tres provincias (Misiones, Neuquén y Tucumán), y mejorar los mecanismos de coordinación con el nivel nacional para respaldar los planes, estrategias y programas de cambio climático y salud.</a:t>
            </a:r>
            <a:endParaRPr lang="es-AR" dirty="0"/>
          </a:p>
          <a:p>
            <a:pPr marL="514350" lvl="0" indent="-514350" algn="just">
              <a:buFont typeface="+mj-lt"/>
              <a:buAutoNum type="arabicPeriod"/>
            </a:pPr>
            <a:r>
              <a:rPr lang="es-ES" dirty="0"/>
              <a:t>Crear </a:t>
            </a:r>
            <a:r>
              <a:rPr lang="es-ES" b="1" dirty="0"/>
              <a:t>sistemas de salud </a:t>
            </a:r>
            <a:r>
              <a:rPr lang="es-ES" dirty="0"/>
              <a:t>basados ​​en pruebas científicas, con bajas emisiones de carbono y </a:t>
            </a:r>
            <a:r>
              <a:rPr lang="es-ES" dirty="0" err="1"/>
              <a:t>resilientes</a:t>
            </a:r>
            <a:r>
              <a:rPr lang="es-ES" dirty="0"/>
              <a:t> al clima (información, investigaciones, recopilación de datos).</a:t>
            </a:r>
            <a:endParaRPr lang="es-AR" dirty="0"/>
          </a:p>
          <a:p>
            <a:pPr marL="514350" lvl="0" indent="-514350" algn="just">
              <a:buFont typeface="+mj-lt"/>
              <a:buAutoNum type="arabicPeriod"/>
            </a:pPr>
            <a:r>
              <a:rPr lang="es-ES" dirty="0"/>
              <a:t>Desarrollar estrategias de </a:t>
            </a:r>
            <a:r>
              <a:rPr lang="es-ES" b="1" dirty="0"/>
              <a:t>capacitación y comunicación </a:t>
            </a:r>
            <a:r>
              <a:rPr lang="es-ES" dirty="0"/>
              <a:t>para aumentar las capacidades de los profesionales de la salud y la conciencia sobre los vínculos entre el cambio climático y la salud.</a:t>
            </a:r>
            <a:endParaRPr lang="es-AR" dirty="0"/>
          </a:p>
          <a:p>
            <a:pPr marL="514350" lvl="0" indent="-514350" algn="just">
              <a:buFont typeface="+mj-lt"/>
              <a:buAutoNum type="arabicPeriod"/>
            </a:pPr>
            <a:r>
              <a:rPr lang="es-ES" dirty="0"/>
              <a:t>Desarrollar una </a:t>
            </a:r>
            <a:r>
              <a:rPr lang="es-ES" b="1" dirty="0"/>
              <a:t>cartera de proyectos de inversión </a:t>
            </a:r>
            <a:r>
              <a:rPr lang="es-ES" dirty="0"/>
              <a:t>con el objetivo de aumentar la resiliencia climática del sistema de salud y construir un desarrollo del sector de la salud con bajas emisiones de carbono (segunda etapa en otras provincias)</a:t>
            </a:r>
            <a:endParaRPr lang="es-AR" dirty="0"/>
          </a:p>
        </p:txBody>
      </p:sp>
    </p:spTree>
    <p:extLst>
      <p:ext uri="{BB962C8B-B14F-4D97-AF65-F5344CB8AC3E}">
        <p14:creationId xmlns:p14="http://schemas.microsoft.com/office/powerpoint/2010/main" val="225185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sz="3600" b="1" dirty="0">
                <a:solidFill>
                  <a:srgbClr val="0070C0"/>
                </a:solidFill>
                <a:latin typeface="+mn-lt"/>
              </a:rPr>
              <a:t>Avances: talleres de consulta</a:t>
            </a:r>
          </a:p>
        </p:txBody>
      </p:sp>
      <p:pic>
        <p:nvPicPr>
          <p:cNvPr id="9" name="Imagen 8"/>
          <p:cNvPicPr>
            <a:picLocks noChangeAspect="1"/>
          </p:cNvPicPr>
          <p:nvPr/>
        </p:nvPicPr>
        <p:blipFill rotWithShape="1">
          <a:blip r:embed="rId2"/>
          <a:srcRect r="15250"/>
          <a:stretch/>
        </p:blipFill>
        <p:spPr>
          <a:xfrm>
            <a:off x="106680" y="1539240"/>
            <a:ext cx="5166360" cy="2743200"/>
          </a:xfrm>
          <a:prstGeom prst="rect">
            <a:avLst/>
          </a:prstGeom>
        </p:spPr>
      </p:pic>
      <p:pic>
        <p:nvPicPr>
          <p:cNvPr id="1030" name="Picture 6" descr="https://msptucuman.gov.ar/wordpress/wp-content/uploads/2022/09/WhatsApp-Image-2022-09-07-at-12.29.41-PM-1024x68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112" y="2685353"/>
            <a:ext cx="4383087" cy="291920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a:stretch>
            <a:fillRect/>
          </a:stretch>
        </p:blipFill>
        <p:spPr>
          <a:xfrm>
            <a:off x="7848600" y="3860858"/>
            <a:ext cx="4311967" cy="3032760"/>
          </a:xfrm>
          <a:prstGeom prst="rect">
            <a:avLst/>
          </a:prstGeom>
        </p:spPr>
      </p:pic>
      <p:sp>
        <p:nvSpPr>
          <p:cNvPr id="12" name="CuadroTexto 11"/>
          <p:cNvSpPr txBox="1"/>
          <p:nvPr/>
        </p:nvSpPr>
        <p:spPr>
          <a:xfrm>
            <a:off x="106680" y="4282441"/>
            <a:ext cx="3581400" cy="457200"/>
          </a:xfrm>
          <a:prstGeom prst="rect">
            <a:avLst/>
          </a:prstGeom>
          <a:noFill/>
        </p:spPr>
        <p:txBody>
          <a:bodyPr wrap="square" rtlCol="0">
            <a:spAutoFit/>
          </a:bodyPr>
          <a:lstStyle/>
          <a:p>
            <a:r>
              <a:rPr lang="es-AR" sz="2400" b="1" dirty="0"/>
              <a:t>Neuquén</a:t>
            </a:r>
            <a:r>
              <a:rPr lang="es-AR" sz="2400" dirty="0"/>
              <a:t>, 26 de agosto</a:t>
            </a:r>
          </a:p>
        </p:txBody>
      </p:sp>
      <p:sp>
        <p:nvSpPr>
          <p:cNvPr id="14" name="CuadroTexto 13"/>
          <p:cNvSpPr txBox="1"/>
          <p:nvPr/>
        </p:nvSpPr>
        <p:spPr>
          <a:xfrm>
            <a:off x="4073684" y="5604558"/>
            <a:ext cx="3581400" cy="457200"/>
          </a:xfrm>
          <a:prstGeom prst="rect">
            <a:avLst/>
          </a:prstGeom>
          <a:noFill/>
        </p:spPr>
        <p:txBody>
          <a:bodyPr wrap="square" rtlCol="0">
            <a:spAutoFit/>
          </a:bodyPr>
          <a:lstStyle/>
          <a:p>
            <a:r>
              <a:rPr lang="es-AR" sz="2400" b="1" dirty="0"/>
              <a:t>Tucumán</a:t>
            </a:r>
            <a:r>
              <a:rPr lang="es-AR" sz="2400" dirty="0"/>
              <a:t>, 7 de septiembre</a:t>
            </a:r>
          </a:p>
        </p:txBody>
      </p:sp>
      <p:sp>
        <p:nvSpPr>
          <p:cNvPr id="15" name="CuadroTexto 14"/>
          <p:cNvSpPr txBox="1"/>
          <p:nvPr/>
        </p:nvSpPr>
        <p:spPr>
          <a:xfrm>
            <a:off x="8489632" y="2623768"/>
            <a:ext cx="3702368" cy="1200329"/>
          </a:xfrm>
          <a:prstGeom prst="rect">
            <a:avLst/>
          </a:prstGeom>
          <a:noFill/>
        </p:spPr>
        <p:txBody>
          <a:bodyPr wrap="square" rtlCol="0">
            <a:spAutoFit/>
          </a:bodyPr>
          <a:lstStyle/>
          <a:p>
            <a:r>
              <a:rPr lang="es-AR" sz="2400" b="1" dirty="0"/>
              <a:t>Misiones</a:t>
            </a:r>
          </a:p>
          <a:p>
            <a:r>
              <a:rPr lang="es-AR" sz="2400" dirty="0"/>
              <a:t>Eldorado, 12 de septiembre</a:t>
            </a:r>
          </a:p>
          <a:p>
            <a:r>
              <a:rPr lang="es-AR" sz="2400" dirty="0"/>
              <a:t>Posadas, 19 de septiembre</a:t>
            </a:r>
          </a:p>
        </p:txBody>
      </p:sp>
      <p:sp>
        <p:nvSpPr>
          <p:cNvPr id="13" name="CuadroTexto 12"/>
          <p:cNvSpPr txBox="1"/>
          <p:nvPr/>
        </p:nvSpPr>
        <p:spPr>
          <a:xfrm>
            <a:off x="106680" y="5377238"/>
            <a:ext cx="3413760" cy="13234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AR" sz="2000" b="1" dirty="0"/>
              <a:t>3 Consultorías provinciales para el armado de los Planes Provinciales de Cambio Climático y Salud</a:t>
            </a:r>
          </a:p>
        </p:txBody>
      </p:sp>
    </p:spTree>
    <p:extLst>
      <p:ext uri="{BB962C8B-B14F-4D97-AF65-F5344CB8AC3E}">
        <p14:creationId xmlns:p14="http://schemas.microsoft.com/office/powerpoint/2010/main" val="215227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720" y="365125"/>
            <a:ext cx="11201400" cy="1325563"/>
          </a:xfrm>
        </p:spPr>
        <p:txBody>
          <a:bodyPr>
            <a:noAutofit/>
          </a:bodyPr>
          <a:lstStyle/>
          <a:p>
            <a:pPr algn="ctr"/>
            <a:r>
              <a:rPr lang="es-ES" sz="3600" b="1" dirty="0">
                <a:solidFill>
                  <a:srgbClr val="0070C0"/>
                </a:solidFill>
                <a:latin typeface="+mn-lt"/>
              </a:rPr>
              <a:t>Crear sistemas de salud basados ​​en pruebas científicas, con bajas emisiones de carbono y </a:t>
            </a:r>
            <a:r>
              <a:rPr lang="es-ES" sz="3600" b="1" dirty="0" err="1">
                <a:solidFill>
                  <a:srgbClr val="0070C0"/>
                </a:solidFill>
                <a:latin typeface="+mn-lt"/>
              </a:rPr>
              <a:t>resilientes</a:t>
            </a:r>
            <a:r>
              <a:rPr lang="es-ES" sz="3600" b="1" dirty="0">
                <a:solidFill>
                  <a:srgbClr val="0070C0"/>
                </a:solidFill>
                <a:latin typeface="+mn-lt"/>
              </a:rPr>
              <a:t> al clima</a:t>
            </a:r>
            <a:endParaRPr lang="es-AR" sz="3600" b="1" dirty="0">
              <a:solidFill>
                <a:srgbClr val="0070C0"/>
              </a:solidFill>
              <a:latin typeface="+mn-lt"/>
            </a:endParaRPr>
          </a:p>
        </p:txBody>
      </p:sp>
      <p:sp>
        <p:nvSpPr>
          <p:cNvPr id="3" name="Marcador de contenido 2"/>
          <p:cNvSpPr>
            <a:spLocks noGrp="1"/>
          </p:cNvSpPr>
          <p:nvPr>
            <p:ph idx="1"/>
          </p:nvPr>
        </p:nvSpPr>
        <p:spPr>
          <a:xfrm>
            <a:off x="533400" y="1825625"/>
            <a:ext cx="11094720" cy="4351338"/>
          </a:xfrm>
        </p:spPr>
        <p:txBody>
          <a:bodyPr>
            <a:normAutofit/>
          </a:bodyPr>
          <a:lstStyle/>
          <a:p>
            <a:pPr marL="0" indent="0" algn="just">
              <a:buNone/>
            </a:pPr>
            <a:r>
              <a:rPr lang="es-ES" dirty="0"/>
              <a:t>Estimación de la </a:t>
            </a:r>
            <a:r>
              <a:rPr lang="es-ES" b="1" dirty="0"/>
              <a:t>huella de carbono en hospitales </a:t>
            </a:r>
            <a:r>
              <a:rPr lang="es-ES" dirty="0"/>
              <a:t>para su reducción; fortalecer el monitoreo de la </a:t>
            </a:r>
            <a:r>
              <a:rPr lang="es-ES" b="1" dirty="0"/>
              <a:t>calidad del aire </a:t>
            </a:r>
            <a:r>
              <a:rPr lang="es-ES" dirty="0"/>
              <a:t>para maximizar los </a:t>
            </a:r>
            <a:r>
              <a:rPr lang="es-ES" dirty="0" err="1"/>
              <a:t>co</a:t>
            </a:r>
            <a:r>
              <a:rPr lang="es-ES" dirty="0"/>
              <a:t>-beneficios en salud; estimación de </a:t>
            </a:r>
            <a:r>
              <a:rPr lang="es-ES" dirty="0" err="1"/>
              <a:t>co</a:t>
            </a:r>
            <a:r>
              <a:rPr lang="es-ES" dirty="0"/>
              <a:t>-beneficios en salud de </a:t>
            </a:r>
            <a:r>
              <a:rPr lang="es-ES" b="1" dirty="0"/>
              <a:t>acciones y políticas de mitigación y adaptación al cambio climático a nivel local</a:t>
            </a:r>
            <a:r>
              <a:rPr lang="es-ES" dirty="0"/>
              <a:t> (municipal); propuesta de </a:t>
            </a:r>
            <a:r>
              <a:rPr lang="es-ES" b="1" dirty="0"/>
              <a:t>análisis integrado de información </a:t>
            </a:r>
            <a:r>
              <a:rPr lang="es-ES" dirty="0"/>
              <a:t>sobre clima, salud y ambiente; desarrollo de capacidades a largo plazo para el </a:t>
            </a:r>
            <a:r>
              <a:rPr lang="es-ES" b="1" dirty="0"/>
              <a:t>monitoreo y control de enfermedades vectoriales (dengue) </a:t>
            </a:r>
            <a:r>
              <a:rPr lang="es-ES" dirty="0"/>
              <a:t>en áreas de expansión debido al cambio climático.</a:t>
            </a:r>
            <a:endParaRPr lang="es-AR" dirty="0"/>
          </a:p>
          <a:p>
            <a:pPr algn="just"/>
            <a:endParaRPr lang="es-AR" dirty="0"/>
          </a:p>
        </p:txBody>
      </p:sp>
    </p:spTree>
    <p:extLst>
      <p:ext uri="{BB962C8B-B14F-4D97-AF65-F5344CB8AC3E}">
        <p14:creationId xmlns:p14="http://schemas.microsoft.com/office/powerpoint/2010/main" val="112690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600" b="1" dirty="0">
                <a:solidFill>
                  <a:srgbClr val="0070C0"/>
                </a:solidFill>
                <a:latin typeface="+mn-lt"/>
              </a:rPr>
              <a:t>Avances: </a:t>
            </a:r>
            <a:r>
              <a:rPr lang="es-ES" sz="3600" b="1" dirty="0">
                <a:solidFill>
                  <a:srgbClr val="0070C0"/>
                </a:solidFill>
                <a:latin typeface="+mn-lt"/>
              </a:rPr>
              <a:t>Estimación de los </a:t>
            </a:r>
            <a:r>
              <a:rPr lang="es-ES" sz="3600" b="1" dirty="0" err="1">
                <a:solidFill>
                  <a:srgbClr val="0070C0"/>
                </a:solidFill>
                <a:latin typeface="+mn-lt"/>
              </a:rPr>
              <a:t>co</a:t>
            </a:r>
            <a:r>
              <a:rPr lang="es-ES" sz="3600" b="1" dirty="0">
                <a:solidFill>
                  <a:srgbClr val="0070C0"/>
                </a:solidFill>
                <a:latin typeface="+mn-lt"/>
              </a:rPr>
              <a:t>-beneficios en salud</a:t>
            </a:r>
            <a:endParaRPr lang="es-AR" sz="3600" b="1" dirty="0">
              <a:solidFill>
                <a:srgbClr val="0070C0"/>
              </a:solidFill>
              <a:latin typeface="+mn-lt"/>
            </a:endParaRPr>
          </a:p>
        </p:txBody>
      </p:sp>
      <p:sp>
        <p:nvSpPr>
          <p:cNvPr id="3" name="Marcador de contenido 2"/>
          <p:cNvSpPr>
            <a:spLocks noGrp="1"/>
          </p:cNvSpPr>
          <p:nvPr>
            <p:ph idx="1"/>
          </p:nvPr>
        </p:nvSpPr>
        <p:spPr>
          <a:xfrm>
            <a:off x="838200" y="2118359"/>
            <a:ext cx="10515600" cy="4058603"/>
          </a:xfrm>
        </p:spPr>
        <p:txBody>
          <a:bodyPr/>
          <a:lstStyle/>
          <a:p>
            <a:pPr marL="0" indent="0" algn="just">
              <a:buNone/>
            </a:pPr>
            <a:r>
              <a:rPr lang="es-AR" dirty="0"/>
              <a:t>Estimación de beneficios para la salud de los compromisos asumidos por el país en la NDC sobre adaptación y mitigación (consideración de las medidas que proponen desde Transporte, Industria, Minería, Agricultura, Energía, entre otros) para calidad del aire, calidad del aire, riesgo ambiental.</a:t>
            </a:r>
          </a:p>
        </p:txBody>
      </p:sp>
    </p:spTree>
    <p:extLst>
      <p:ext uri="{BB962C8B-B14F-4D97-AF65-F5344CB8AC3E}">
        <p14:creationId xmlns:p14="http://schemas.microsoft.com/office/powerpoint/2010/main" val="294838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320" y="365125"/>
            <a:ext cx="10927080" cy="1325563"/>
          </a:xfrm>
        </p:spPr>
        <p:txBody>
          <a:bodyPr>
            <a:noAutofit/>
          </a:bodyPr>
          <a:lstStyle/>
          <a:p>
            <a:pPr algn="ctr"/>
            <a:r>
              <a:rPr lang="es-ES" sz="3600" b="1" dirty="0">
                <a:solidFill>
                  <a:srgbClr val="0070C0"/>
                </a:solidFill>
                <a:latin typeface="+mn-lt"/>
              </a:rPr>
              <a:t>Desarrollar estrategias de capacitación y comunicación para profesionales de la salud y múltiples audiencias</a:t>
            </a:r>
            <a:endParaRPr lang="es-AR" sz="3600" b="1" dirty="0">
              <a:solidFill>
                <a:srgbClr val="0070C0"/>
              </a:solidFill>
              <a:latin typeface="+mn-lt"/>
            </a:endParaRPr>
          </a:p>
        </p:txBody>
      </p:sp>
      <p:sp>
        <p:nvSpPr>
          <p:cNvPr id="3" name="Marcador de contenido 2"/>
          <p:cNvSpPr>
            <a:spLocks noGrp="1"/>
          </p:cNvSpPr>
          <p:nvPr>
            <p:ph idx="1"/>
          </p:nvPr>
        </p:nvSpPr>
        <p:spPr>
          <a:xfrm>
            <a:off x="838200" y="2042159"/>
            <a:ext cx="10515600" cy="4134803"/>
          </a:xfrm>
        </p:spPr>
        <p:txBody>
          <a:bodyPr/>
          <a:lstStyle/>
          <a:p>
            <a:pPr lvl="0" algn="just"/>
            <a:r>
              <a:rPr lang="es-ES" dirty="0"/>
              <a:t>Desarrollo y/o adaptación de </a:t>
            </a:r>
            <a:r>
              <a:rPr lang="es-ES" b="1" dirty="0"/>
              <a:t>materiales en línea sobre temas de salud y cambio climático</a:t>
            </a:r>
            <a:r>
              <a:rPr lang="es-ES" dirty="0"/>
              <a:t>, dirigidos a profesionales de salud del nivel nacional, provincial y local (capacitaciones, talleres, cursos)</a:t>
            </a:r>
            <a:endParaRPr lang="es-AR" dirty="0"/>
          </a:p>
          <a:p>
            <a:pPr lvl="0" algn="just"/>
            <a:r>
              <a:rPr lang="es-ES" dirty="0"/>
              <a:t>Desarrollo de una estrategia y </a:t>
            </a:r>
            <a:r>
              <a:rPr lang="es-ES" b="1" dirty="0"/>
              <a:t>materiales de comunicación/divulgación de información</a:t>
            </a:r>
            <a:r>
              <a:rPr lang="es-ES" dirty="0"/>
              <a:t> sobre la relación cambio climático - salud, dirigidos a múltiples audiencias (herramientas de comunicación, capacitaciones, plataformas de información)</a:t>
            </a:r>
            <a:endParaRPr lang="es-AR" dirty="0"/>
          </a:p>
          <a:p>
            <a:endParaRPr lang="es-AR" dirty="0"/>
          </a:p>
        </p:txBody>
      </p:sp>
    </p:spTree>
    <p:extLst>
      <p:ext uri="{BB962C8B-B14F-4D97-AF65-F5344CB8AC3E}">
        <p14:creationId xmlns:p14="http://schemas.microsoft.com/office/powerpoint/2010/main" val="63511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600" b="1" dirty="0">
                <a:solidFill>
                  <a:srgbClr val="0070C0"/>
                </a:solidFill>
                <a:latin typeface="+mn-lt"/>
              </a:rPr>
              <a:t>Desarrollar una cartera de proyectos de inversión para aumentar la resiliencia climática del sistema de salud</a:t>
            </a:r>
            <a:endParaRPr lang="es-AR" sz="3600" b="1" dirty="0">
              <a:solidFill>
                <a:srgbClr val="0070C0"/>
              </a:solidFill>
              <a:latin typeface="+mn-lt"/>
            </a:endParaRPr>
          </a:p>
        </p:txBody>
      </p:sp>
      <p:sp>
        <p:nvSpPr>
          <p:cNvPr id="3" name="Marcador de contenido 2"/>
          <p:cNvSpPr>
            <a:spLocks noGrp="1"/>
          </p:cNvSpPr>
          <p:nvPr>
            <p:ph idx="1"/>
          </p:nvPr>
        </p:nvSpPr>
        <p:spPr>
          <a:xfrm>
            <a:off x="838200" y="2118359"/>
            <a:ext cx="10515600" cy="4058603"/>
          </a:xfrm>
        </p:spPr>
        <p:txBody>
          <a:bodyPr/>
          <a:lstStyle/>
          <a:p>
            <a:pPr marL="0" indent="0" algn="just">
              <a:buNone/>
            </a:pPr>
            <a:r>
              <a:rPr lang="es-ES" dirty="0"/>
              <a:t>Elaboración de una </a:t>
            </a:r>
            <a:r>
              <a:rPr lang="es-ES" b="1" dirty="0"/>
              <a:t>nota conceptual sobre salud y cambio climático </a:t>
            </a:r>
            <a:r>
              <a:rPr lang="es-ES" dirty="0"/>
              <a:t>(cartera de proyectos), en consulta con la NDA, autoridades nacionales y socios clave para diagramar futuros proyectos a presentar vinculados con los contenidos del proyecto actual.</a:t>
            </a:r>
          </a:p>
          <a:p>
            <a:pPr marL="0" indent="0" algn="just">
              <a:buNone/>
            </a:pPr>
            <a:endParaRPr lang="es-ES" dirty="0"/>
          </a:p>
          <a:p>
            <a:pPr marL="0" indent="0" algn="just">
              <a:buNone/>
            </a:pPr>
            <a:r>
              <a:rPr lang="es-ES" dirty="0"/>
              <a:t>Estos proyectos estarán vinculados con las acciones llevadas adelante en este proyecto, </a:t>
            </a:r>
            <a:r>
              <a:rPr lang="es-ES" dirty="0" err="1"/>
              <a:t>extendible</a:t>
            </a:r>
            <a:r>
              <a:rPr lang="es-ES" dirty="0"/>
              <a:t> a otras provincias y requerimientos</a:t>
            </a:r>
            <a:endParaRPr lang="es-AR" dirty="0"/>
          </a:p>
          <a:p>
            <a:pPr marL="0" indent="0">
              <a:buNone/>
            </a:pPr>
            <a:endParaRPr lang="es-AR" dirty="0"/>
          </a:p>
          <a:p>
            <a:endParaRPr lang="es-AR" dirty="0"/>
          </a:p>
        </p:txBody>
      </p:sp>
    </p:spTree>
    <p:extLst>
      <p:ext uri="{BB962C8B-B14F-4D97-AF65-F5344CB8AC3E}">
        <p14:creationId xmlns:p14="http://schemas.microsoft.com/office/powerpoint/2010/main" val="346634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600" b="1" dirty="0">
                <a:solidFill>
                  <a:srgbClr val="0070C0"/>
                </a:solidFill>
                <a:latin typeface="+mn-lt"/>
              </a:rPr>
              <a:t>Aspectos organizativos para la implementación</a:t>
            </a:r>
            <a:endParaRPr lang="es-AR" sz="3600" b="1" dirty="0">
              <a:solidFill>
                <a:srgbClr val="0070C0"/>
              </a:solidFill>
              <a:latin typeface="+mn-lt"/>
            </a:endParaRPr>
          </a:p>
        </p:txBody>
      </p:sp>
      <p:sp>
        <p:nvSpPr>
          <p:cNvPr id="3" name="Marcador de contenido 2"/>
          <p:cNvSpPr>
            <a:spLocks noGrp="1"/>
          </p:cNvSpPr>
          <p:nvPr>
            <p:ph idx="1"/>
          </p:nvPr>
        </p:nvSpPr>
        <p:spPr>
          <a:xfrm>
            <a:off x="640080" y="1690688"/>
            <a:ext cx="10972800" cy="4486275"/>
          </a:xfrm>
        </p:spPr>
        <p:txBody>
          <a:bodyPr>
            <a:normAutofit lnSpcReduction="10000"/>
          </a:bodyPr>
          <a:lstStyle/>
          <a:p>
            <a:pPr algn="just"/>
            <a:r>
              <a:rPr lang="es-ES" sz="2400" dirty="0"/>
              <a:t>Autoridad Nacional Designada ante el Fondo Verde del Clima (</a:t>
            </a:r>
            <a:r>
              <a:rPr lang="es-ES" sz="2400" b="1" dirty="0"/>
              <a:t>NDA</a:t>
            </a:r>
            <a:r>
              <a:rPr lang="es-ES" sz="2400" dirty="0"/>
              <a:t> - </a:t>
            </a:r>
            <a:r>
              <a:rPr lang="es-ES" sz="2400" i="1" dirty="0" err="1"/>
              <a:t>National</a:t>
            </a:r>
            <a:r>
              <a:rPr lang="es-ES" sz="2400" i="1" dirty="0"/>
              <a:t> </a:t>
            </a:r>
            <a:r>
              <a:rPr lang="es-ES" sz="2400" i="1" dirty="0" err="1"/>
              <a:t>Designated</a:t>
            </a:r>
            <a:r>
              <a:rPr lang="es-ES" sz="2400" i="1" dirty="0"/>
              <a:t> </a:t>
            </a:r>
            <a:r>
              <a:rPr lang="es-ES" sz="2400" i="1" dirty="0" err="1"/>
              <a:t>Authority</a:t>
            </a:r>
            <a:r>
              <a:rPr lang="es-ES" sz="2400" dirty="0"/>
              <a:t>): </a:t>
            </a:r>
            <a:r>
              <a:rPr lang="es-ES" sz="2400" b="1" dirty="0"/>
              <a:t>Dirección Nacional de Financiamiento con Organismos Internacionales de Crédito</a:t>
            </a:r>
            <a:r>
              <a:rPr lang="es-ES" sz="2400" dirty="0"/>
              <a:t> dependiente de Presidencia de la Nación. </a:t>
            </a:r>
            <a:r>
              <a:rPr lang="es-ES" altLang="es-AR" sz="2400" dirty="0"/>
              <a:t>Presidirá el comité directivo del proyecto.</a:t>
            </a:r>
            <a:endParaRPr lang="es-ES" sz="2400" dirty="0"/>
          </a:p>
          <a:p>
            <a:pPr algn="just"/>
            <a:r>
              <a:rPr lang="es-ES" sz="2400" b="1" dirty="0"/>
              <a:t>Ministerio de Salud </a:t>
            </a:r>
            <a:r>
              <a:rPr lang="es-ES" sz="2400" dirty="0"/>
              <a:t>copresidirá el comité directivo del proyecto.</a:t>
            </a:r>
          </a:p>
          <a:p>
            <a:pPr algn="just"/>
            <a:r>
              <a:rPr lang="es-ES" sz="2400" b="1" dirty="0"/>
              <a:t>OPS/OMS</a:t>
            </a:r>
            <a:r>
              <a:rPr lang="es-ES" sz="2400" dirty="0"/>
              <a:t>, en su rol de socio de ejecución (</a:t>
            </a:r>
            <a:r>
              <a:rPr lang="es-ES" sz="2400" i="1" dirty="0" err="1"/>
              <a:t>delivery</a:t>
            </a:r>
            <a:r>
              <a:rPr lang="es-ES" sz="2400" i="1" dirty="0"/>
              <a:t> </a:t>
            </a:r>
            <a:r>
              <a:rPr lang="es-ES" sz="2400" i="1" dirty="0" err="1"/>
              <a:t>partner</a:t>
            </a:r>
            <a:r>
              <a:rPr lang="es-ES" sz="2400" i="1" dirty="0"/>
              <a:t>)</a:t>
            </a:r>
            <a:r>
              <a:rPr lang="es-ES" sz="2400" dirty="0"/>
              <a:t>, tendrá a su cargo la implementación de las actividades </a:t>
            </a:r>
            <a:endParaRPr lang="es-AR" sz="2400" dirty="0"/>
          </a:p>
          <a:p>
            <a:pPr algn="just"/>
            <a:r>
              <a:rPr lang="es-ES" sz="2400" dirty="0"/>
              <a:t>El </a:t>
            </a:r>
            <a:r>
              <a:rPr lang="es-ES" sz="2400" b="1" dirty="0"/>
              <a:t>Ministerio de Salud</a:t>
            </a:r>
            <a:r>
              <a:rPr lang="es-ES" sz="2400" dirty="0"/>
              <a:t> y la </a:t>
            </a:r>
            <a:r>
              <a:rPr lang="es-ES" sz="2400" b="1" dirty="0"/>
              <a:t>NDA</a:t>
            </a:r>
            <a:r>
              <a:rPr lang="es-ES" sz="2400" dirty="0"/>
              <a:t> junto con la </a:t>
            </a:r>
            <a:r>
              <a:rPr lang="es-ES" sz="2400" b="1" dirty="0"/>
              <a:t>OPS/OMS</a:t>
            </a:r>
            <a:r>
              <a:rPr lang="es-ES" sz="2400" dirty="0"/>
              <a:t> en su rol de cooperación técnica, supervisarán y proporcionarán orientación a las actividades del personal y los consultores del proyecto. </a:t>
            </a:r>
          </a:p>
          <a:p>
            <a:pPr algn="just"/>
            <a:r>
              <a:rPr lang="es-ES" sz="2400" dirty="0"/>
              <a:t>La </a:t>
            </a:r>
            <a:r>
              <a:rPr lang="es-ES" sz="2400" b="1" dirty="0"/>
              <a:t>NDA</a:t>
            </a:r>
            <a:r>
              <a:rPr lang="es-ES" sz="2400" dirty="0"/>
              <a:t> será el enlace entre la </a:t>
            </a:r>
            <a:r>
              <a:rPr lang="es-ES" sz="2400" b="1" dirty="0"/>
              <a:t>OPS/OMS</a:t>
            </a:r>
            <a:r>
              <a:rPr lang="es-ES" sz="2400" dirty="0"/>
              <a:t> y el </a:t>
            </a:r>
            <a:r>
              <a:rPr lang="es-ES" sz="2400" b="1" dirty="0"/>
              <a:t>FVC</a:t>
            </a:r>
            <a:r>
              <a:rPr lang="es-ES" sz="2400" dirty="0"/>
              <a:t>. La NDA también brindará orientación a la OPS/OMS en la contratación competitiva de consultores y la adquisición de otros servicios para llevar a cabo las actividades planificadas.</a:t>
            </a:r>
            <a:endParaRPr lang="es-AR" sz="2400" dirty="0"/>
          </a:p>
        </p:txBody>
      </p:sp>
    </p:spTree>
    <p:extLst>
      <p:ext uri="{BB962C8B-B14F-4D97-AF65-F5344CB8AC3E}">
        <p14:creationId xmlns:p14="http://schemas.microsoft.com/office/powerpoint/2010/main" val="287797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B06AD-3679-1764-AF80-13C13CE17414}"/>
              </a:ext>
            </a:extLst>
          </p:cNvPr>
          <p:cNvSpPr>
            <a:spLocks noGrp="1"/>
          </p:cNvSpPr>
          <p:nvPr>
            <p:ph type="title"/>
          </p:nvPr>
        </p:nvSpPr>
        <p:spPr>
          <a:xfrm>
            <a:off x="900113" y="0"/>
            <a:ext cx="10515600" cy="1325563"/>
          </a:xfrm>
        </p:spPr>
        <p:txBody>
          <a:bodyPr>
            <a:normAutofit/>
          </a:bodyPr>
          <a:lstStyle/>
          <a:p>
            <a:pPr>
              <a:defRPr/>
            </a:pPr>
            <a:r>
              <a:rPr lang="es-AR" sz="3200" b="1" dirty="0">
                <a:solidFill>
                  <a:srgbClr val="007BC3"/>
                </a:solidFill>
                <a:latin typeface="+mn-lt"/>
              </a:rPr>
              <a:t>SALUD AMBIENTAL – DETERMINANTES SOCIOAMBIENTALES</a:t>
            </a:r>
            <a:endParaRPr lang="es-ES" sz="3200" b="1" dirty="0">
              <a:solidFill>
                <a:srgbClr val="007BC3"/>
              </a:solidFill>
              <a:latin typeface="+mn-lt"/>
            </a:endParaRPr>
          </a:p>
        </p:txBody>
      </p:sp>
      <p:sp>
        <p:nvSpPr>
          <p:cNvPr id="3" name="Marcador de contenido 2">
            <a:extLst>
              <a:ext uri="{FF2B5EF4-FFF2-40B4-BE49-F238E27FC236}">
                <a16:creationId xmlns:a16="http://schemas.microsoft.com/office/drawing/2014/main" id="{7C7AE1BA-0A50-C020-56B2-7CB867FD9225}"/>
              </a:ext>
            </a:extLst>
          </p:cNvPr>
          <p:cNvSpPr>
            <a:spLocks noGrp="1"/>
          </p:cNvSpPr>
          <p:nvPr>
            <p:ph idx="1"/>
          </p:nvPr>
        </p:nvSpPr>
        <p:spPr>
          <a:xfrm>
            <a:off x="884238" y="1084263"/>
            <a:ext cx="8915400" cy="4518025"/>
          </a:xfrm>
        </p:spPr>
        <p:txBody>
          <a:bodyPr>
            <a:normAutofit lnSpcReduction="10000"/>
          </a:bodyPr>
          <a:lstStyle/>
          <a:p>
            <a:pPr>
              <a:buFont typeface="Arial" charset="0"/>
              <a:buChar char="•"/>
              <a:defRPr/>
            </a:pPr>
            <a:r>
              <a:rPr lang="es-AR" sz="2200" b="1" dirty="0">
                <a:solidFill>
                  <a:srgbClr val="007BC3"/>
                </a:solidFill>
              </a:rPr>
              <a:t>CALIDAD DE AGUA</a:t>
            </a:r>
          </a:p>
          <a:p>
            <a:pPr lvl="1">
              <a:buFont typeface="Wingdings" pitchFamily="2" charset="2"/>
              <a:buChar char="Ø"/>
              <a:defRPr/>
            </a:pPr>
            <a:r>
              <a:rPr lang="es-AR" sz="1800" dirty="0">
                <a:solidFill>
                  <a:srgbClr val="007BC3"/>
                </a:solidFill>
              </a:rPr>
              <a:t>CIANOBACTERIAS. Directrices, recomendaciones y alertas de riesgo ambiental.</a:t>
            </a:r>
          </a:p>
          <a:p>
            <a:pPr lvl="1">
              <a:buFont typeface="Wingdings" pitchFamily="2" charset="2"/>
              <a:buChar char="Ø"/>
              <a:defRPr/>
            </a:pPr>
            <a:r>
              <a:rPr lang="es-AR" sz="1800" dirty="0">
                <a:solidFill>
                  <a:srgbClr val="007BC3"/>
                </a:solidFill>
              </a:rPr>
              <a:t>ARSÉNICO. Programa Nacional de </a:t>
            </a:r>
            <a:r>
              <a:rPr lang="es-AR" sz="1800" dirty="0" err="1">
                <a:solidFill>
                  <a:srgbClr val="007BC3"/>
                </a:solidFill>
              </a:rPr>
              <a:t>Hidroarsenicismo</a:t>
            </a:r>
            <a:r>
              <a:rPr lang="es-AR" sz="1800" dirty="0">
                <a:solidFill>
                  <a:srgbClr val="007BC3"/>
                </a:solidFill>
              </a:rPr>
              <a:t> (HACRE). Recomendaciones.</a:t>
            </a:r>
          </a:p>
          <a:p>
            <a:pPr lvl="1">
              <a:buFont typeface="Wingdings" pitchFamily="2" charset="2"/>
              <a:buChar char="Ø"/>
              <a:defRPr/>
            </a:pPr>
            <a:r>
              <a:rPr lang="es-AR" sz="1800" dirty="0">
                <a:solidFill>
                  <a:srgbClr val="007BC3"/>
                </a:solidFill>
              </a:rPr>
              <a:t>AGUA, SANEAMIENTO E HIGIENE EN HOSPITALES . Encuesta </a:t>
            </a:r>
            <a:r>
              <a:rPr lang="es-AR" sz="1800" dirty="0" err="1">
                <a:solidFill>
                  <a:srgbClr val="007BC3"/>
                </a:solidFill>
              </a:rPr>
              <a:t>GLASS</a:t>
            </a:r>
            <a:r>
              <a:rPr lang="es-AR" sz="1800" dirty="0">
                <a:solidFill>
                  <a:srgbClr val="007BC3"/>
                </a:solidFill>
              </a:rPr>
              <a:t>. Recomendaciones</a:t>
            </a:r>
          </a:p>
          <a:p>
            <a:pPr marL="457200" lvl="1" indent="0">
              <a:buFont typeface="Arial" charset="0"/>
              <a:buNone/>
              <a:defRPr/>
            </a:pPr>
            <a:endParaRPr lang="es-AR" sz="2200" dirty="0">
              <a:solidFill>
                <a:srgbClr val="007BC3"/>
              </a:solidFill>
            </a:endParaRPr>
          </a:p>
          <a:p>
            <a:pPr>
              <a:buFont typeface="Arial" charset="0"/>
              <a:buChar char="•"/>
              <a:defRPr/>
            </a:pPr>
            <a:r>
              <a:rPr lang="es-AR" sz="2200" b="1" dirty="0">
                <a:solidFill>
                  <a:srgbClr val="007BC3"/>
                </a:solidFill>
              </a:rPr>
              <a:t>CALIDAD DE AIRE </a:t>
            </a:r>
          </a:p>
          <a:p>
            <a:pPr lvl="1">
              <a:buFont typeface="Wingdings" pitchFamily="2" charset="2"/>
              <a:buChar char="Ø"/>
              <a:defRPr/>
            </a:pPr>
            <a:r>
              <a:rPr lang="es-AR" sz="1800" dirty="0">
                <a:solidFill>
                  <a:srgbClr val="007BC3"/>
                </a:solidFill>
              </a:rPr>
              <a:t>HOJA DE RUTA CALIDAD DE AIRE Y SALUD CON OPS. Medición 2,5 ppm. Monitoreo de calidad del aire. Recomendaciones sobre emisiones de contaminantes.</a:t>
            </a:r>
          </a:p>
          <a:p>
            <a:pPr>
              <a:buFont typeface="Arial" charset="0"/>
              <a:buChar char="•"/>
              <a:defRPr/>
            </a:pPr>
            <a:endParaRPr lang="es-ES" dirty="0">
              <a:solidFill>
                <a:srgbClr val="007BC3"/>
              </a:solidFill>
            </a:endParaRPr>
          </a:p>
          <a:p>
            <a:pPr>
              <a:buFont typeface="Arial" charset="0"/>
              <a:buChar char="•"/>
              <a:defRPr/>
            </a:pPr>
            <a:r>
              <a:rPr lang="es-ES" sz="2200" b="1" dirty="0">
                <a:solidFill>
                  <a:srgbClr val="007BC3"/>
                </a:solidFill>
              </a:rPr>
              <a:t>CAMBIO CLIMÁTICO Y SALUD</a:t>
            </a:r>
          </a:p>
          <a:p>
            <a:pPr lvl="1">
              <a:buFont typeface="Wingdings" pitchFamily="2" charset="2"/>
              <a:buChar char="Ø"/>
              <a:defRPr/>
            </a:pPr>
            <a:r>
              <a:rPr lang="es-ES" sz="1800" dirty="0">
                <a:solidFill>
                  <a:srgbClr val="007BC3"/>
                </a:solidFill>
              </a:rPr>
              <a:t>Estrategia Nacional de Cambio Climático y Salud</a:t>
            </a:r>
          </a:p>
          <a:p>
            <a:pPr lvl="1">
              <a:buFont typeface="Wingdings" pitchFamily="2" charset="2"/>
              <a:buChar char="Ø"/>
              <a:defRPr/>
            </a:pPr>
            <a:endParaRPr lang="es-ES" sz="1800" dirty="0">
              <a:solidFill>
                <a:srgbClr val="007BC3"/>
              </a:solidFill>
            </a:endParaRPr>
          </a:p>
          <a:p>
            <a:pPr>
              <a:defRPr/>
            </a:pPr>
            <a:r>
              <a:rPr lang="es-ES" sz="2200" b="1" dirty="0">
                <a:solidFill>
                  <a:srgbClr val="007BC3"/>
                </a:solidFill>
              </a:rPr>
              <a:t>HOSPITALES INTELIGENTES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531ABB-07D1-A0A6-4AEB-68EBD034D172}"/>
              </a:ext>
            </a:extLst>
          </p:cNvPr>
          <p:cNvSpPr>
            <a:spLocks noGrp="1"/>
          </p:cNvSpPr>
          <p:nvPr>
            <p:ph type="title"/>
          </p:nvPr>
        </p:nvSpPr>
        <p:spPr>
          <a:xfrm>
            <a:off x="0" y="0"/>
            <a:ext cx="12192000" cy="1939925"/>
          </a:xfrm>
        </p:spPr>
        <p:txBody>
          <a:bodyPr>
            <a:noAutofit/>
          </a:bodyPr>
          <a:lstStyle/>
          <a:p>
            <a:pPr algn="ctr">
              <a:defRPr/>
            </a:pPr>
            <a:r>
              <a:rPr lang="es-AR" sz="3600" b="1" dirty="0">
                <a:solidFill>
                  <a:srgbClr val="0070C0"/>
                </a:solidFill>
                <a:latin typeface="+mn-lt"/>
              </a:rPr>
              <a:t>PROGRAMA NACIONAL DE REDUCCIÓN DE RIESGOS PARA LA SALUD ASOCIADOS AL CAMBIO CLIMÁTICO</a:t>
            </a:r>
            <a:br>
              <a:rPr lang="es-AR" sz="4000" b="1" dirty="0">
                <a:solidFill>
                  <a:srgbClr val="0070C0"/>
                </a:solidFill>
              </a:rPr>
            </a:br>
            <a:r>
              <a:rPr lang="es-AR" sz="2667" b="1" dirty="0">
                <a:solidFill>
                  <a:srgbClr val="0070C0"/>
                </a:solidFill>
              </a:rPr>
              <a:t>Resolución MS N° 555/2021</a:t>
            </a:r>
            <a:endParaRPr lang="es-AR" sz="3733" b="1" dirty="0">
              <a:solidFill>
                <a:srgbClr val="0070C0"/>
              </a:solidFill>
              <a:latin typeface="+mn-lt"/>
            </a:endParaRPr>
          </a:p>
        </p:txBody>
      </p:sp>
      <p:sp>
        <p:nvSpPr>
          <p:cNvPr id="18435" name="Marcador de contenido 2">
            <a:extLst>
              <a:ext uri="{FF2B5EF4-FFF2-40B4-BE49-F238E27FC236}">
                <a16:creationId xmlns:a16="http://schemas.microsoft.com/office/drawing/2014/main" id="{E63A9D69-22CA-B37E-E240-32A672782ED1}"/>
              </a:ext>
            </a:extLst>
          </p:cNvPr>
          <p:cNvSpPr>
            <a:spLocks noGrp="1"/>
          </p:cNvSpPr>
          <p:nvPr>
            <p:ph idx="1"/>
          </p:nvPr>
        </p:nvSpPr>
        <p:spPr>
          <a:xfrm>
            <a:off x="468313" y="2273300"/>
            <a:ext cx="11253787" cy="3101975"/>
          </a:xfrm>
        </p:spPr>
        <p:txBody>
          <a:bodyPr/>
          <a:lstStyle/>
          <a:p>
            <a:pPr marL="0" indent="0" algn="just">
              <a:buFont typeface="Arial" panose="020B0604020202020204" pitchFamily="34" charset="0"/>
              <a:buNone/>
              <a:defRPr/>
            </a:pPr>
            <a:r>
              <a:rPr lang="es-AR" sz="3000" b="1" dirty="0">
                <a:solidFill>
                  <a:srgbClr val="0070C0"/>
                </a:solidFill>
              </a:rPr>
              <a:t>Objetivos del Programa</a:t>
            </a:r>
            <a:endParaRPr lang="es-AR" altLang="es-AR" sz="3000" dirty="0">
              <a:solidFill>
                <a:srgbClr val="0070C0"/>
              </a:solidFill>
            </a:endParaRPr>
          </a:p>
          <a:p>
            <a:pPr marL="514338" indent="-514338" algn="just">
              <a:buFont typeface="Calibri Light" panose="020F0302020204030204" pitchFamily="34" charset="0"/>
              <a:buAutoNum type="arabicPeriod"/>
              <a:defRPr/>
            </a:pPr>
            <a:r>
              <a:rPr lang="es-AR" altLang="es-AR" sz="3000" dirty="0">
                <a:solidFill>
                  <a:srgbClr val="0070C0"/>
                </a:solidFill>
              </a:rPr>
              <a:t>Disminuir la morbimortalidad asociada a la variabilidad climática y el cambio climático a partir de medidas de promoción y protección de la salud.</a:t>
            </a:r>
          </a:p>
          <a:p>
            <a:pPr marL="514338" indent="-514338" algn="just">
              <a:buFont typeface="Calibri Light" panose="020F0302020204030204" pitchFamily="34" charset="0"/>
              <a:buAutoNum type="arabicPeriod"/>
              <a:defRPr/>
            </a:pPr>
            <a:r>
              <a:rPr lang="es-AR" altLang="es-AR" sz="3000" dirty="0">
                <a:solidFill>
                  <a:srgbClr val="0070C0"/>
                </a:solidFill>
              </a:rPr>
              <a:t>Impulsar la adopción de medidas de adaptación y mitigación del cambio climático por parte del sector salud.</a:t>
            </a:r>
          </a:p>
        </p:txBody>
      </p:sp>
      <p:sp>
        <p:nvSpPr>
          <p:cNvPr id="8196" name="Rectángulo 3">
            <a:extLst>
              <a:ext uri="{FF2B5EF4-FFF2-40B4-BE49-F238E27FC236}">
                <a16:creationId xmlns:a16="http://schemas.microsoft.com/office/drawing/2014/main" id="{02DAA236-A766-EA19-B21F-4962D17AF647}"/>
              </a:ext>
            </a:extLst>
          </p:cNvPr>
          <p:cNvSpPr>
            <a:spLocks noChangeArrowheads="1"/>
          </p:cNvSpPr>
          <p:nvPr/>
        </p:nvSpPr>
        <p:spPr bwMode="auto">
          <a:xfrm>
            <a:off x="4217988" y="5708650"/>
            <a:ext cx="7974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AR" altLang="es-AR" sz="1400">
                <a:solidFill>
                  <a:srgbClr val="000000"/>
                </a:solidFill>
                <a:hlinkClick r:id="rId2"/>
              </a:rPr>
              <a:t>http://e-legis-ar.msal.gov.ar/legisalud/migration/pdf/msres555_2021.pdf</a:t>
            </a:r>
            <a:r>
              <a:rPr lang="es-AR" altLang="es-AR" sz="1400">
                <a:solidFill>
                  <a:srgbClr val="000000"/>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21938A0E-5BCF-DB9F-BCA3-42FD5D5E522D}"/>
              </a:ext>
            </a:extLst>
          </p:cNvPr>
          <p:cNvSpPr>
            <a:spLocks noGrp="1"/>
          </p:cNvSpPr>
          <p:nvPr>
            <p:ph type="title"/>
          </p:nvPr>
        </p:nvSpPr>
        <p:spPr>
          <a:xfrm>
            <a:off x="0" y="0"/>
            <a:ext cx="12192000" cy="1485900"/>
          </a:xfrm>
        </p:spPr>
        <p:txBody>
          <a:bodyPr>
            <a:normAutofit/>
          </a:bodyPr>
          <a:lstStyle/>
          <a:p>
            <a:pPr algn="ctr">
              <a:spcBef>
                <a:spcPts val="0"/>
              </a:spcBef>
              <a:defRPr/>
            </a:pPr>
            <a:r>
              <a:rPr lang="es-ES" sz="3600" b="1" dirty="0">
                <a:solidFill>
                  <a:srgbClr val="0070C0"/>
                </a:solidFill>
                <a:latin typeface="+mn-lt"/>
              </a:rPr>
              <a:t>MESA DE TRABAJO SOBRE CAMBIO CLIMÁTICO</a:t>
            </a:r>
            <a:br>
              <a:rPr lang="es-ES" sz="4267" b="1" dirty="0">
                <a:solidFill>
                  <a:srgbClr val="0070C0"/>
                </a:solidFill>
                <a:latin typeface="+mn-lt"/>
              </a:rPr>
            </a:br>
            <a:r>
              <a:rPr lang="es-AR" sz="2667" b="1" dirty="0"/>
              <a:t>Resolución MS N° 2956/2021</a:t>
            </a:r>
          </a:p>
        </p:txBody>
      </p:sp>
      <p:graphicFrame>
        <p:nvGraphicFramePr>
          <p:cNvPr id="5" name="Marcador de contenido 4">
            <a:extLst>
              <a:ext uri="{FF2B5EF4-FFF2-40B4-BE49-F238E27FC236}">
                <a16:creationId xmlns:a16="http://schemas.microsoft.com/office/drawing/2014/main" id="{45A70528-F4D2-565A-B0AA-491943FD77DF}"/>
              </a:ext>
            </a:extLst>
          </p:cNvPr>
          <p:cNvGraphicFramePr>
            <a:graphicFrameLocks noGrp="1"/>
          </p:cNvGraphicFramePr>
          <p:nvPr>
            <p:ph idx="1"/>
          </p:nvPr>
        </p:nvGraphicFramePr>
        <p:xfrm>
          <a:off x="223838" y="2670184"/>
          <a:ext cx="11744324" cy="3230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Rectángulo 2">
            <a:extLst>
              <a:ext uri="{FF2B5EF4-FFF2-40B4-BE49-F238E27FC236}">
                <a16:creationId xmlns:a16="http://schemas.microsoft.com/office/drawing/2014/main" id="{A51F1FF2-AEFE-83BE-5354-9CB570F201F5}"/>
              </a:ext>
            </a:extLst>
          </p:cNvPr>
          <p:cNvSpPr>
            <a:spLocks noChangeArrowheads="1"/>
          </p:cNvSpPr>
          <p:nvPr/>
        </p:nvSpPr>
        <p:spPr bwMode="auto">
          <a:xfrm>
            <a:off x="223838" y="1716088"/>
            <a:ext cx="11744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AR" altLang="es-AR" b="1">
                <a:solidFill>
                  <a:srgbClr val="000000"/>
                </a:solidFill>
              </a:rPr>
              <a:t>Propósito</a:t>
            </a:r>
            <a:r>
              <a:rPr lang="en-US" altLang="es-AR" b="1">
                <a:solidFill>
                  <a:srgbClr val="000000"/>
                </a:solidFill>
              </a:rPr>
              <a:t>: </a:t>
            </a:r>
            <a:r>
              <a:rPr lang="es-AR" altLang="es-AR">
                <a:solidFill>
                  <a:srgbClr val="000000"/>
                </a:solidFill>
              </a:rPr>
              <a:t>contribuir al desarrollo y sostenimiento de una Política Nacional de Cambio Climático que tenga en cuenta los riesgos sanitarios asociados.</a:t>
            </a:r>
            <a:endParaRPr lang="en-US" altLang="es-AR">
              <a:solidFill>
                <a:srgbClr val="000000"/>
              </a:solidFill>
            </a:endParaRPr>
          </a:p>
        </p:txBody>
      </p:sp>
      <p:sp>
        <p:nvSpPr>
          <p:cNvPr id="9221" name="Rectángulo 3">
            <a:extLst>
              <a:ext uri="{FF2B5EF4-FFF2-40B4-BE49-F238E27FC236}">
                <a16:creationId xmlns:a16="http://schemas.microsoft.com/office/drawing/2014/main" id="{763DC8DE-0684-B990-360B-33F6E30B8649}"/>
              </a:ext>
            </a:extLst>
          </p:cNvPr>
          <p:cNvSpPr>
            <a:spLocks noChangeArrowheads="1"/>
          </p:cNvSpPr>
          <p:nvPr/>
        </p:nvSpPr>
        <p:spPr bwMode="auto">
          <a:xfrm>
            <a:off x="4829175" y="5773738"/>
            <a:ext cx="7362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AR" altLang="es-AR" sz="1400">
                <a:solidFill>
                  <a:srgbClr val="000000"/>
                </a:solidFill>
                <a:hlinkClick r:id="rId7"/>
              </a:rPr>
              <a:t>https://www.boletinoficial.gob.ar/detalleAviso/primera/252757/20211112</a:t>
            </a:r>
            <a:r>
              <a:rPr lang="es-AR" altLang="es-AR" sz="1400">
                <a:solidFill>
                  <a:srgbClr val="000000"/>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68C05-DFB2-02C2-C7E5-8AFC703FF274}"/>
              </a:ext>
            </a:extLst>
          </p:cNvPr>
          <p:cNvSpPr>
            <a:spLocks noGrp="1"/>
          </p:cNvSpPr>
          <p:nvPr>
            <p:ph type="title"/>
          </p:nvPr>
        </p:nvSpPr>
        <p:spPr/>
        <p:txBody>
          <a:bodyPr/>
          <a:lstStyle/>
          <a:p>
            <a:pPr>
              <a:defRPr/>
            </a:pPr>
            <a:r>
              <a:rPr lang="es-AR" sz="3200" b="1" dirty="0">
                <a:solidFill>
                  <a:srgbClr val="0070C0"/>
                </a:solidFill>
                <a:latin typeface="+mn-lt"/>
              </a:rPr>
              <a:t>ESTRATEGIA NACIONAL DE CAMBIO CLIMÁTICO Y SALUD</a:t>
            </a:r>
            <a:endParaRPr lang="es-ES" sz="3200" b="1" dirty="0">
              <a:solidFill>
                <a:srgbClr val="0070C0"/>
              </a:solidFill>
              <a:latin typeface="+mn-lt"/>
            </a:endParaRPr>
          </a:p>
        </p:txBody>
      </p:sp>
      <p:sp>
        <p:nvSpPr>
          <p:cNvPr id="10243" name="Marcador de contenido 2">
            <a:extLst>
              <a:ext uri="{FF2B5EF4-FFF2-40B4-BE49-F238E27FC236}">
                <a16:creationId xmlns:a16="http://schemas.microsoft.com/office/drawing/2014/main" id="{41C131E8-5287-D20A-350F-A3D6E26C17EE}"/>
              </a:ext>
            </a:extLst>
          </p:cNvPr>
          <p:cNvSpPr>
            <a:spLocks noGrp="1"/>
          </p:cNvSpPr>
          <p:nvPr>
            <p:ph idx="1"/>
          </p:nvPr>
        </p:nvSpPr>
        <p:spPr>
          <a:xfrm>
            <a:off x="838200" y="1339850"/>
            <a:ext cx="10515600" cy="4837113"/>
          </a:xfrm>
        </p:spPr>
        <p:txBody>
          <a:bodyPr/>
          <a:lstStyle/>
          <a:p>
            <a:r>
              <a:rPr lang="es-ES" altLang="es-ES" sz="2400">
                <a:solidFill>
                  <a:srgbClr val="0070C0"/>
                </a:solidFill>
              </a:rPr>
              <a:t>Contribuir a reducir los riesgos para la salud relacionados con el clima a través de la implementación de medidas de promoción y protección de la salud. </a:t>
            </a:r>
          </a:p>
          <a:p>
            <a:endParaRPr lang="es-ES" altLang="es-ES" sz="2400">
              <a:solidFill>
                <a:srgbClr val="0070C0"/>
              </a:solidFill>
            </a:endParaRPr>
          </a:p>
          <a:p>
            <a:r>
              <a:rPr lang="es-ES" altLang="es-ES" sz="2400">
                <a:solidFill>
                  <a:srgbClr val="0070C0"/>
                </a:solidFill>
              </a:rPr>
              <a:t>Fortalecer la capacidad del sector salud para afrontar los desafíos del cambio climático y asegurar el funcionamiento adecuado de los servicios de salud durante emergencias y desastres climáticos. </a:t>
            </a:r>
          </a:p>
          <a:p>
            <a:endParaRPr lang="es-ES" altLang="es-ES" sz="2400">
              <a:solidFill>
                <a:srgbClr val="0070C0"/>
              </a:solidFill>
            </a:endParaRPr>
          </a:p>
          <a:p>
            <a:r>
              <a:rPr lang="es-ES" altLang="es-ES" sz="2400">
                <a:solidFill>
                  <a:srgbClr val="0070C0"/>
                </a:solidFill>
              </a:rPr>
              <a:t>Dimensionar las emisiones de gases de efecto invernadero provenientes del sector salud y definir acciones tendientes a su reducción. </a:t>
            </a:r>
            <a:r>
              <a:rPr lang="es-ES" altLang="es-ES" sz="2400"/>
              <a:t>	</a:t>
            </a:r>
          </a:p>
          <a:p>
            <a:endParaRPr lang="es-ES" alt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956C785-EFB2-6574-9A48-7F7C84C2C3BD}"/>
              </a:ext>
            </a:extLst>
          </p:cNvPr>
          <p:cNvSpPr>
            <a:spLocks noGrp="1"/>
          </p:cNvSpPr>
          <p:nvPr>
            <p:ph type="body" idx="1"/>
          </p:nvPr>
        </p:nvSpPr>
        <p:spPr>
          <a:xfrm>
            <a:off x="838200" y="-114300"/>
            <a:ext cx="10515600" cy="6291263"/>
          </a:xfrm>
        </p:spPr>
        <p:txBody>
          <a:bodyPr/>
          <a:lstStyle/>
          <a:p>
            <a:pPr>
              <a:buClr>
                <a:srgbClr val="000000"/>
              </a:buClr>
              <a:defRPr/>
            </a:pPr>
            <a:endParaRPr lang="en-US" sz="1600" b="1" dirty="0">
              <a:solidFill>
                <a:srgbClr val="002060"/>
              </a:solidFill>
            </a:endParaRPr>
          </a:p>
          <a:p>
            <a:pPr marL="0" indent="0">
              <a:buClr>
                <a:srgbClr val="000000"/>
              </a:buClr>
              <a:buFont typeface="Arial" panose="020B0604020202020204" pitchFamily="34" charset="0"/>
              <a:buNone/>
              <a:defRPr/>
            </a:pPr>
            <a:endParaRPr lang="en-US" sz="1600" b="1" dirty="0">
              <a:solidFill>
                <a:srgbClr val="002060"/>
              </a:solidFill>
            </a:endParaRPr>
          </a:p>
          <a:p>
            <a:pPr marL="0" indent="0" algn="ctr">
              <a:buClr>
                <a:srgbClr val="000000"/>
              </a:buClr>
              <a:buFont typeface="Arial" panose="020B0604020202020204" pitchFamily="34" charset="0"/>
              <a:buNone/>
              <a:defRPr/>
            </a:pPr>
            <a:r>
              <a:rPr lang="es-AR" sz="3200" b="1" dirty="0">
                <a:solidFill>
                  <a:srgbClr val="007BC3"/>
                </a:solidFill>
                <a:ea typeface="+mj-ea"/>
                <a:cs typeface="+mj-cs"/>
              </a:rPr>
              <a:t>ACCIONES REALIZADAS Y EN PROCESO</a:t>
            </a:r>
          </a:p>
          <a:p>
            <a:pPr marL="0" indent="0" algn="ctr">
              <a:buClr>
                <a:srgbClr val="000000"/>
              </a:buClr>
              <a:buNone/>
              <a:defRPr/>
            </a:pPr>
            <a:endParaRPr lang="es-AR" b="1" dirty="0">
              <a:solidFill>
                <a:srgbClr val="0070C0"/>
              </a:solidFill>
            </a:endParaRPr>
          </a:p>
          <a:p>
            <a:pPr>
              <a:defRPr/>
            </a:pPr>
            <a:r>
              <a:rPr lang="es-ES" sz="2400" dirty="0">
                <a:solidFill>
                  <a:srgbClr val="0070C0"/>
                </a:solidFill>
              </a:rPr>
              <a:t>Plan de Prevención de Riesgos para la Salud debidos a las Olas de Calor (2020)</a:t>
            </a:r>
          </a:p>
          <a:p>
            <a:pPr>
              <a:defRPr/>
            </a:pPr>
            <a:r>
              <a:rPr lang="es-ES" sz="2400" dirty="0">
                <a:solidFill>
                  <a:srgbClr val="0070C0"/>
                </a:solidFill>
              </a:rPr>
              <a:t>Incorporación de Salud como eje transversal de la Segunda NDC (2020)</a:t>
            </a:r>
          </a:p>
          <a:p>
            <a:pPr>
              <a:defRPr/>
            </a:pPr>
            <a:r>
              <a:rPr lang="es-ES" sz="2400" dirty="0">
                <a:solidFill>
                  <a:srgbClr val="0070C0"/>
                </a:solidFill>
              </a:rPr>
              <a:t>Recomendaciones para el cuidado de la salud durante eventos de frío extremo (2021)</a:t>
            </a:r>
          </a:p>
          <a:p>
            <a:pPr>
              <a:defRPr/>
            </a:pPr>
            <a:r>
              <a:rPr lang="es-ES" sz="2400" dirty="0">
                <a:solidFill>
                  <a:srgbClr val="0070C0"/>
                </a:solidFill>
              </a:rPr>
              <a:t>Estrategia Nacional de cambio climático y salud (2021-2022)</a:t>
            </a:r>
          </a:p>
          <a:p>
            <a:pPr>
              <a:defRPr/>
            </a:pPr>
            <a:r>
              <a:rPr lang="es-ES" sz="2400" dirty="0" err="1">
                <a:solidFill>
                  <a:srgbClr val="0070C0"/>
                </a:solidFill>
              </a:rPr>
              <a:t>Transversalización</a:t>
            </a:r>
            <a:r>
              <a:rPr lang="es-ES" sz="2400" dirty="0">
                <a:solidFill>
                  <a:srgbClr val="0070C0"/>
                </a:solidFill>
              </a:rPr>
              <a:t> de Salud del Plan Nacional de Adaptación y Mitigación al Cambio Climático (2022)</a:t>
            </a:r>
          </a:p>
          <a:p>
            <a:pPr>
              <a:defRPr/>
            </a:pPr>
            <a:r>
              <a:rPr lang="es-ES" sz="2400" dirty="0">
                <a:solidFill>
                  <a:srgbClr val="0070C0"/>
                </a:solidFill>
              </a:rPr>
              <a:t>Proyecto </a:t>
            </a:r>
            <a:r>
              <a:rPr lang="es-ES" sz="2400" dirty="0" err="1">
                <a:solidFill>
                  <a:srgbClr val="0070C0"/>
                </a:solidFill>
              </a:rPr>
              <a:t>Readiness</a:t>
            </a:r>
            <a:r>
              <a:rPr lang="es-ES" sz="2400" dirty="0">
                <a:solidFill>
                  <a:srgbClr val="0070C0"/>
                </a:solidFill>
              </a:rPr>
              <a:t> sobre Cambio climático y salud ante el Fondo Verde del Clima (2022-2023)</a:t>
            </a:r>
          </a:p>
          <a:p>
            <a:pPr marL="457200" lvl="1" indent="0">
              <a:buFont typeface="Arial" panose="020B0604020202020204" pitchFamily="34" charset="0"/>
              <a:buNone/>
              <a:defRPr/>
            </a:pPr>
            <a:endParaRPr lang="es-ES" sz="1600" dirty="0">
              <a:solidFill>
                <a:srgbClr val="002060"/>
              </a:solidFill>
            </a:endParaRPr>
          </a:p>
          <a:p>
            <a:pPr marL="114300" indent="0">
              <a:buFont typeface="Arial" panose="020B0604020202020204" pitchFamily="34" charset="0"/>
              <a:buNone/>
              <a:defRPr/>
            </a:pPr>
            <a:endParaRPr lang="es-ES" sz="2000" dirty="0">
              <a:solidFill>
                <a:schemeClr val="bg2"/>
              </a:solidFill>
            </a:endParaRPr>
          </a:p>
        </p:txBody>
      </p:sp>
      <p:sp>
        <p:nvSpPr>
          <p:cNvPr id="4" name="Marcador de número de diapositiva 3">
            <a:extLst>
              <a:ext uri="{FF2B5EF4-FFF2-40B4-BE49-F238E27FC236}">
                <a16:creationId xmlns:a16="http://schemas.microsoft.com/office/drawing/2014/main" id="{7D42FD83-8EF4-47F0-CA15-59D9B7B4B11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Clr>
                <a:srgbClr val="898989"/>
              </a:buClr>
              <a:buSzPts val="1200"/>
              <a:buFont typeface="Calibri" panose="020F0502020204030204" pitchFamily="34" charset="0"/>
              <a:buNone/>
            </a:pPr>
            <a:fld id="{4858414E-00B8-46E9-9ACF-4876F6A21C47}" type="slidenum">
              <a:rPr lang="en-US" altLang="es-AR">
                <a:solidFill>
                  <a:srgbClr val="898989"/>
                </a:solidFill>
                <a:cs typeface="Calibri" panose="020F0502020204030204" pitchFamily="34" charset="0"/>
                <a:sym typeface="Calibri" panose="020F0502020204030204" pitchFamily="34" charset="0"/>
              </a:rPr>
              <a:pPr>
                <a:buClr>
                  <a:srgbClr val="898989"/>
                </a:buClr>
                <a:buSzPts val="1200"/>
                <a:buFont typeface="Calibri" panose="020F0502020204030204" pitchFamily="34" charset="0"/>
                <a:buNone/>
              </a:pPr>
              <a:t>6</a:t>
            </a:fld>
            <a:endParaRPr lang="en-US" altLang="es-AR">
              <a:solidFill>
                <a:srgbClr val="898989"/>
              </a:solidFill>
              <a:cs typeface="Calibri" panose="020F0502020204030204" pitchFamily="34" charset="0"/>
              <a:sym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939580"/>
            <a:ext cx="9144000" cy="1973201"/>
          </a:xfrm>
        </p:spPr>
        <p:txBody>
          <a:bodyPr>
            <a:normAutofit/>
          </a:bodyPr>
          <a:lstStyle/>
          <a:p>
            <a:r>
              <a:rPr lang="es-ES" sz="3200" b="1" dirty="0">
                <a:solidFill>
                  <a:srgbClr val="0070C0"/>
                </a:solidFill>
                <a:latin typeface="+mn-lt"/>
              </a:rPr>
              <a:t>PROYECTO </a:t>
            </a:r>
            <a:r>
              <a:rPr lang="es-ES" sz="3200" b="1" i="1" dirty="0">
                <a:solidFill>
                  <a:srgbClr val="0070C0"/>
                </a:solidFill>
                <a:latin typeface="+mn-lt"/>
              </a:rPr>
              <a:t>READINESS</a:t>
            </a:r>
            <a:r>
              <a:rPr lang="es-ES" sz="3200" b="1" dirty="0">
                <a:solidFill>
                  <a:srgbClr val="0070C0"/>
                </a:solidFill>
                <a:latin typeface="+mn-lt"/>
              </a:rPr>
              <a:t> DE SALUD</a:t>
            </a:r>
            <a:br>
              <a:rPr lang="es-ES" sz="3200" b="1" dirty="0">
                <a:solidFill>
                  <a:srgbClr val="0070C0"/>
                </a:solidFill>
                <a:latin typeface="+mn-lt"/>
              </a:rPr>
            </a:br>
            <a:br>
              <a:rPr lang="es-ES" sz="1100" b="1" dirty="0">
                <a:solidFill>
                  <a:srgbClr val="0070C0"/>
                </a:solidFill>
              </a:rPr>
            </a:br>
            <a:r>
              <a:rPr lang="es-ES" sz="3200" b="1" dirty="0">
                <a:solidFill>
                  <a:srgbClr val="0070C0"/>
                </a:solidFill>
                <a:latin typeface="+mn-lt"/>
              </a:rPr>
              <a:t>FORTALECIENDO LA PARTICIPACIÓN DE SALUD EN LA ACCIÓN CLIMÁTICA DE ARGENTINA</a:t>
            </a:r>
            <a:endParaRPr lang="es-AR" sz="3200" b="1" dirty="0">
              <a:solidFill>
                <a:srgbClr val="0070C0"/>
              </a:solidFill>
              <a:latin typeface="+mn-lt"/>
            </a:endParaRPr>
          </a:p>
        </p:txBody>
      </p:sp>
      <p:grpSp>
        <p:nvGrpSpPr>
          <p:cNvPr id="8" name="Grupo 7"/>
          <p:cNvGrpSpPr/>
          <p:nvPr/>
        </p:nvGrpSpPr>
        <p:grpSpPr>
          <a:xfrm>
            <a:off x="0" y="0"/>
            <a:ext cx="12192000" cy="2175641"/>
            <a:chOff x="0" y="0"/>
            <a:chExt cx="12192000" cy="2175641"/>
          </a:xfrm>
        </p:grpSpPr>
        <p:sp>
          <p:nvSpPr>
            <p:cNvPr id="7" name="Rectángulo 6"/>
            <p:cNvSpPr/>
            <p:nvPr/>
          </p:nvSpPr>
          <p:spPr>
            <a:xfrm>
              <a:off x="0" y="0"/>
              <a:ext cx="12192000" cy="2175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 name="Imagen 3"/>
            <p:cNvPicPr>
              <a:picLocks noChangeAspect="1"/>
            </p:cNvPicPr>
            <p:nvPr/>
          </p:nvPicPr>
          <p:blipFill rotWithShape="1">
            <a:blip r:embed="rId2"/>
            <a:srcRect l="500" t="24372" r="500" b="25099"/>
            <a:stretch/>
          </p:blipFill>
          <p:spPr>
            <a:xfrm>
              <a:off x="3762393" y="505636"/>
              <a:ext cx="4057611" cy="1164368"/>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12869" r="16248"/>
            <a:stretch/>
          </p:blipFill>
          <p:spPr>
            <a:xfrm>
              <a:off x="8641076" y="231796"/>
              <a:ext cx="3158162" cy="1707783"/>
            </a:xfrm>
            <a:prstGeom prst="rect">
              <a:avLst/>
            </a:prstGeom>
          </p:spPr>
        </p:pic>
        <p:pic>
          <p:nvPicPr>
            <p:cNvPr id="6" name="Picture 2" descr="Qué es el Fondo Verde para el Clima? - Diario Respons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9715" y="501374"/>
              <a:ext cx="1471606" cy="11686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133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ES" sz="3600" b="1" dirty="0">
                <a:solidFill>
                  <a:srgbClr val="0070C0"/>
                </a:solidFill>
                <a:latin typeface="+mn-lt"/>
              </a:rPr>
              <a:t>Características generales del donante</a:t>
            </a:r>
            <a:endParaRPr lang="es-AR" sz="3600" dirty="0">
              <a:solidFill>
                <a:srgbClr val="0070C0"/>
              </a:solidFill>
              <a:latin typeface="+mn-lt"/>
            </a:endParaRPr>
          </a:p>
        </p:txBody>
      </p:sp>
      <p:sp>
        <p:nvSpPr>
          <p:cNvPr id="3" name="Marcador de contenido 2"/>
          <p:cNvSpPr>
            <a:spLocks noGrp="1"/>
          </p:cNvSpPr>
          <p:nvPr>
            <p:ph idx="1"/>
          </p:nvPr>
        </p:nvSpPr>
        <p:spPr>
          <a:xfrm>
            <a:off x="838200" y="4076081"/>
            <a:ext cx="10515600" cy="1826562"/>
          </a:xfrm>
        </p:spPr>
        <p:txBody>
          <a:bodyPr/>
          <a:lstStyle/>
          <a:p>
            <a:pPr marL="0" indent="0" algn="just">
              <a:buNone/>
            </a:pPr>
            <a:r>
              <a:rPr lang="es-ES" sz="2600" dirty="0">
                <a:solidFill>
                  <a:srgbClr val="0070C0"/>
                </a:solidFill>
              </a:rPr>
              <a:t>Financia proyectos, programas, políticas y otras actividades de prevención o como consecuencia del cambio climático en países en desarrollo en el marco del Acuerdo de París.</a:t>
            </a:r>
            <a:endParaRPr lang="es-AR" sz="2600" dirty="0">
              <a:solidFill>
                <a:srgbClr val="0070C0"/>
              </a:solidFill>
            </a:endParaRPr>
          </a:p>
        </p:txBody>
      </p:sp>
      <p:pic>
        <p:nvPicPr>
          <p:cNvPr id="5" name="Picture 2" descr="Qué es el Fondo Verde para el Clima? - Diario Respons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325563"/>
            <a:ext cx="2926988" cy="232437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765189" y="1583091"/>
            <a:ext cx="7588611" cy="2492990"/>
          </a:xfrm>
          <a:prstGeom prst="rect">
            <a:avLst/>
          </a:prstGeom>
        </p:spPr>
        <p:txBody>
          <a:bodyPr wrap="square">
            <a:spAutoFit/>
          </a:bodyPr>
          <a:lstStyle/>
          <a:p>
            <a:pPr algn="just"/>
            <a:r>
              <a:rPr lang="es-ES" sz="2600" dirty="0">
                <a:solidFill>
                  <a:srgbClr val="0070C0"/>
                </a:solidFill>
                <a:latin typeface="+mn-lt"/>
              </a:rPr>
              <a:t>El FVC es una entidad que financia proyectos vinculados al cambio climático, creada por la Convención Marco de las Naciones Unidas para el Cambio Climático (CMNUCC) en la Conferencia de las Partes llevada a cabo en Cancún, México (COP16) en el año 2011. </a:t>
            </a:r>
            <a:endParaRPr lang="es-AR" sz="2600" dirty="0">
              <a:solidFill>
                <a:srgbClr val="0070C0"/>
              </a:solidFill>
              <a:latin typeface="+mn-lt"/>
            </a:endParaRPr>
          </a:p>
        </p:txBody>
      </p:sp>
    </p:spTree>
    <p:extLst>
      <p:ext uri="{BB962C8B-B14F-4D97-AF65-F5344CB8AC3E}">
        <p14:creationId xmlns:p14="http://schemas.microsoft.com/office/powerpoint/2010/main" val="142914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AR" sz="3600" b="1" dirty="0">
                <a:solidFill>
                  <a:srgbClr val="0070C0"/>
                </a:solidFill>
                <a:latin typeface="+mn-lt"/>
              </a:rPr>
              <a:t>Proyecto </a:t>
            </a:r>
            <a:r>
              <a:rPr lang="es-AR" sz="3600" b="1" dirty="0" err="1">
                <a:solidFill>
                  <a:srgbClr val="0070C0"/>
                </a:solidFill>
                <a:latin typeface="+mn-lt"/>
              </a:rPr>
              <a:t>Readiness</a:t>
            </a:r>
            <a:r>
              <a:rPr lang="es-AR" sz="3600" b="1" dirty="0">
                <a:solidFill>
                  <a:srgbClr val="0070C0"/>
                </a:solidFill>
                <a:latin typeface="+mn-lt"/>
              </a:rPr>
              <a:t> de Salud</a:t>
            </a:r>
          </a:p>
        </p:txBody>
      </p:sp>
      <p:sp>
        <p:nvSpPr>
          <p:cNvPr id="5" name="Marcador de contenido 4"/>
          <p:cNvSpPr>
            <a:spLocks noGrp="1"/>
          </p:cNvSpPr>
          <p:nvPr>
            <p:ph idx="1"/>
          </p:nvPr>
        </p:nvSpPr>
        <p:spPr/>
        <p:txBody>
          <a:bodyPr/>
          <a:lstStyle/>
          <a:p>
            <a:pPr>
              <a:lnSpc>
                <a:spcPct val="150000"/>
              </a:lnSpc>
            </a:pPr>
            <a:r>
              <a:rPr lang="es-AR" b="1" dirty="0"/>
              <a:t>Propuesta N°</a:t>
            </a:r>
            <a:r>
              <a:rPr lang="es-AR" dirty="0"/>
              <a:t>: 2008-16422</a:t>
            </a:r>
            <a:endParaRPr lang="es-ES" dirty="0"/>
          </a:p>
          <a:p>
            <a:pPr>
              <a:lnSpc>
                <a:spcPct val="150000"/>
              </a:lnSpc>
            </a:pPr>
            <a:r>
              <a:rPr lang="es-ES" b="1" dirty="0"/>
              <a:t>Donante:</a:t>
            </a:r>
            <a:r>
              <a:rPr lang="es-ES" dirty="0"/>
              <a:t> Fondo Verde del Clima (FVC)</a:t>
            </a:r>
          </a:p>
          <a:p>
            <a:pPr>
              <a:lnSpc>
                <a:spcPct val="150000"/>
              </a:lnSpc>
            </a:pPr>
            <a:r>
              <a:rPr lang="es-ES" b="1" dirty="0"/>
              <a:t>Plazo de ejecución: </a:t>
            </a:r>
            <a:r>
              <a:rPr lang="es-ES" dirty="0"/>
              <a:t>18 meses. Inicio en mayo de 2022</a:t>
            </a:r>
            <a:endParaRPr lang="es-AR" dirty="0"/>
          </a:p>
          <a:p>
            <a:pPr>
              <a:lnSpc>
                <a:spcPct val="150000"/>
              </a:lnSpc>
            </a:pPr>
            <a:r>
              <a:rPr lang="es-ES" b="1" dirty="0"/>
              <a:t>Presupuesto:</a:t>
            </a:r>
            <a:r>
              <a:rPr lang="es-ES" dirty="0"/>
              <a:t> USD 299,619.00</a:t>
            </a:r>
            <a:endParaRPr lang="es-AR" dirty="0"/>
          </a:p>
          <a:p>
            <a:endParaRPr lang="es-AR" dirty="0"/>
          </a:p>
        </p:txBody>
      </p:sp>
    </p:spTree>
    <p:extLst>
      <p:ext uri="{BB962C8B-B14F-4D97-AF65-F5344CB8AC3E}">
        <p14:creationId xmlns:p14="http://schemas.microsoft.com/office/powerpoint/2010/main" val="20114454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1253</Words>
  <Application>Microsoft Office PowerPoint</Application>
  <PresentationFormat>Panorámica</PresentationFormat>
  <Paragraphs>95</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SALUD AMBIENTAL – DETERMINANTES SOCIOAMBIENTALES</vt:lpstr>
      <vt:lpstr>PROGRAMA NACIONAL DE REDUCCIÓN DE RIESGOS PARA LA SALUD ASOCIADOS AL CAMBIO CLIMÁTICO Resolución MS N° 555/2021</vt:lpstr>
      <vt:lpstr>MESA DE TRABAJO SOBRE CAMBIO CLIMÁTICO Resolución MS N° 2956/2021</vt:lpstr>
      <vt:lpstr>ESTRATEGIA NACIONAL DE CAMBIO CLIMÁTICO Y SALUD</vt:lpstr>
      <vt:lpstr>Presentación de PowerPoint</vt:lpstr>
      <vt:lpstr>PROYECTO READINESS DE SALUD  FORTALECIENDO LA PARTICIPACIÓN DE SALUD EN LA ACCIÓN CLIMÁTICA DE ARGENTINA</vt:lpstr>
      <vt:lpstr>Características generales del donante</vt:lpstr>
      <vt:lpstr>Proyecto Readiness de Salud</vt:lpstr>
      <vt:lpstr>Objetivo general</vt:lpstr>
      <vt:lpstr>Lanzamiento del Proyecto </vt:lpstr>
      <vt:lpstr>Objetivos específicos</vt:lpstr>
      <vt:lpstr>Avances: talleres de consulta</vt:lpstr>
      <vt:lpstr>Crear sistemas de salud basados ​​en pruebas científicas, con bajas emisiones de carbono y resilientes al clima</vt:lpstr>
      <vt:lpstr>Avances: Estimación de los co-beneficios en salud</vt:lpstr>
      <vt:lpstr>Desarrollar estrategias de capacitación y comunicación para profesionales de la salud y múltiples audiencias</vt:lpstr>
      <vt:lpstr>Desarrollar una cartera de proyectos de inversión para aumentar la resiliencia climática del sistema de salud</vt:lpstr>
      <vt:lpstr>Aspectos organizativos para la implementación</vt:lpstr>
      <vt:lpstr>Presentación de PowerPoint</vt:lpstr>
    </vt:vector>
  </TitlesOfParts>
  <Company>RevolucionUnattended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Lei</dc:creator>
  <cp:lastModifiedBy>Usuario desconocido</cp:lastModifiedBy>
  <cp:revision>48</cp:revision>
  <dcterms:created xsi:type="dcterms:W3CDTF">2019-06-06T18:50:30Z</dcterms:created>
  <dcterms:modified xsi:type="dcterms:W3CDTF">2022-10-04T17:02:31Z</dcterms:modified>
</cp:coreProperties>
</file>