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  <p:embeddedFont>
      <p:font typeface="Encode Sans"/>
      <p:regular r:id="rId22"/>
      <p:bold r:id="rId23"/>
    </p:embeddedFont>
    <p:embeddedFont>
      <p:font typeface="Encode Sans SemiBold"/>
      <p:regular r:id="rId24"/>
      <p:bold r:id="rId25"/>
    </p:embeddedFont>
    <p:embeddedFont>
      <p:font typeface="Encode Sans Light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67">
          <p15:clr>
            <a:srgbClr val="A4A3A4"/>
          </p15:clr>
        </p15:guide>
        <p15:guide id="2" pos="510">
          <p15:clr>
            <a:srgbClr val="A4A3A4"/>
          </p15:clr>
        </p15:guide>
        <p15:guide id="3" orient="horz" pos="484">
          <p15:clr>
            <a:srgbClr val="9AA0A6"/>
          </p15:clr>
        </p15:guide>
        <p15:guide id="4" pos="5133">
          <p15:clr>
            <a:srgbClr val="9AA0A6"/>
          </p15:clr>
        </p15:guide>
      </p15:sldGuideLst>
    </p:ext>
    <p:ext uri="http://customooxmlschemas.google.com/">
      <go:slidesCustomData xmlns:go="http://customooxmlschemas.google.com/" r:id="rId28" roundtripDataSignature="AMtx7mgn/KqnXx2HPiEuRwiXF7bjOZHfg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99D576B-9DED-4871-B09A-9384342A7055}">
  <a:tblStyle styleId="{A99D576B-9DED-4871-B09A-9384342A7055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67" orient="horz"/>
        <p:guide pos="510"/>
        <p:guide pos="484" orient="horz"/>
        <p:guide pos="51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22" Type="http://schemas.openxmlformats.org/officeDocument/2006/relationships/font" Target="fonts/EncodeSans-regular.fntdata"/><Relationship Id="rId21" Type="http://schemas.openxmlformats.org/officeDocument/2006/relationships/font" Target="fonts/Roboto-boldItalic.fntdata"/><Relationship Id="rId24" Type="http://schemas.openxmlformats.org/officeDocument/2006/relationships/font" Target="fonts/EncodeSansSemiBold-regular.fntdata"/><Relationship Id="rId23" Type="http://schemas.openxmlformats.org/officeDocument/2006/relationships/font" Target="fonts/Encode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ncodeSansLight-regular.fntdata"/><Relationship Id="rId25" Type="http://schemas.openxmlformats.org/officeDocument/2006/relationships/font" Target="fonts/EncodeSansSemiBold-bold.fntdata"/><Relationship Id="rId28" Type="http://customschemas.google.com/relationships/presentationmetadata" Target="metadata"/><Relationship Id="rId27" Type="http://schemas.openxmlformats.org/officeDocument/2006/relationships/font" Target="fonts/EncodeSansLight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-bold.fntdata"/><Relationship Id="rId1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8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75" name="Google Shape;75;p28:notes"/>
          <p:cNvSpPr/>
          <p:nvPr>
            <p:ph idx="2" type="sldImg"/>
          </p:nvPr>
        </p:nvSpPr>
        <p:spPr>
          <a:xfrm>
            <a:off x="2143306" y="685415"/>
            <a:ext cx="25719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53750" lIns="107525" spcFirstLastPara="1" rIns="107525" wrap="square" tIns="53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:notes"/>
          <p:cNvSpPr/>
          <p:nvPr>
            <p:ph idx="2" type="sldImg"/>
          </p:nvPr>
        </p:nvSpPr>
        <p:spPr>
          <a:xfrm>
            <a:off x="381794" y="685800"/>
            <a:ext cx="6094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07525" lIns="107525" spcFirstLastPara="1" rIns="107525" wrap="square" tIns="1075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2143306" y="685415"/>
            <a:ext cx="2571900" cy="3429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:notes"/>
          <p:cNvSpPr/>
          <p:nvPr>
            <p:ph idx="2" type="sldImg"/>
          </p:nvPr>
        </p:nvSpPr>
        <p:spPr>
          <a:xfrm>
            <a:off x="1143067" y="685799"/>
            <a:ext cx="4572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797" y="4343387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425" lIns="45425" spcFirstLastPara="1" rIns="45425" wrap="square" tIns="45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3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4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4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2" name="Google Shape;52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4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6" name="Google Shape;56;p4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7" name="Google Shape;57;p4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1" name="Google Shape;61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8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4" name="Google Shape;64;p48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5" name="Google Shape;6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/>
          <p:nvPr>
            <p:ph type="title"/>
          </p:nvPr>
        </p:nvSpPr>
        <p:spPr>
          <a:xfrm>
            <a:off x="1022477" y="671985"/>
            <a:ext cx="7099200" cy="8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 b="1" i="0" sz="2600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15" name="Google Shape;15;p33"/>
          <p:cNvSpPr txBox="1"/>
          <p:nvPr>
            <p:ph idx="11" type="ftr"/>
          </p:nvPr>
        </p:nvSpPr>
        <p:spPr>
          <a:xfrm>
            <a:off x="3108960" y="4783455"/>
            <a:ext cx="29259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3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3"/>
          <p:cNvSpPr txBox="1"/>
          <p:nvPr>
            <p:ph idx="12" type="sldNum"/>
          </p:nvPr>
        </p:nvSpPr>
        <p:spPr>
          <a:xfrm>
            <a:off x="6583680" y="4783455"/>
            <a:ext cx="2103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">
  <p:cSld name="Título y objetos 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8"/>
          <p:cNvSpPr txBox="1"/>
          <p:nvPr>
            <p:ph type="title"/>
          </p:nvPr>
        </p:nvSpPr>
        <p:spPr>
          <a:xfrm>
            <a:off x="-1891347" y="1023815"/>
            <a:ext cx="8768400" cy="28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25" lIns="12850" spcFirstLastPara="1" rIns="12850" wrap="square" tIns="642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400"/>
              <a:buFont typeface="Arial"/>
              <a:buNone/>
              <a:defRPr b="1" i="1" sz="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/>
            </a:lvl9pPr>
          </a:lstStyle>
          <a:p/>
        </p:txBody>
      </p:sp>
      <p:sp>
        <p:nvSpPr>
          <p:cNvPr id="24" name="Google Shape;24;p38"/>
          <p:cNvSpPr txBox="1"/>
          <p:nvPr>
            <p:ph idx="1" type="body"/>
          </p:nvPr>
        </p:nvSpPr>
        <p:spPr>
          <a:xfrm>
            <a:off x="294243" y="446152"/>
            <a:ext cx="78867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5" lIns="12850" spcFirstLastPara="1" rIns="12850" wrap="square" tIns="6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 i="1" sz="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476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2pPr>
            <a:lvl3pPr indent="-2476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3pPr>
            <a:lvl4pPr indent="-2476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4pPr>
            <a:lvl5pPr indent="-2476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25" name="Google Shape;25;p38"/>
          <p:cNvSpPr txBox="1"/>
          <p:nvPr>
            <p:ph idx="2" type="body"/>
          </p:nvPr>
        </p:nvSpPr>
        <p:spPr>
          <a:xfrm>
            <a:off x="294086" y="948930"/>
            <a:ext cx="8666100" cy="9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5" lIns="12850" spcFirstLastPara="1" rIns="12850" wrap="square" tIns="6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None/>
              <a:defRPr sz="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476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2pPr>
            <a:lvl3pPr indent="-2476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3pPr>
            <a:lvl4pPr indent="-2476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4pPr>
            <a:lvl5pPr indent="-2476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"/>
              <a:buChar char="•"/>
              <a:defRPr/>
            </a:lvl5pPr>
            <a:lvl6pPr indent="-247650" lvl="5" marL="27432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  <p:sp>
        <p:nvSpPr>
          <p:cNvPr id="26" name="Google Shape;26;p38"/>
          <p:cNvSpPr txBox="1"/>
          <p:nvPr>
            <p:ph idx="3" type="body"/>
          </p:nvPr>
        </p:nvSpPr>
        <p:spPr>
          <a:xfrm>
            <a:off x="294086" y="2038351"/>
            <a:ext cx="8615400" cy="13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425" lIns="12850" spcFirstLastPara="1" rIns="12850" wrap="square" tIns="6425">
            <a:noAutofit/>
          </a:bodyPr>
          <a:lstStyle>
            <a:lvl1pPr indent="-2413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Font typeface="Arial"/>
              <a:buChar char="•"/>
              <a:defRPr b="1" sz="20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1pPr>
            <a:lvl2pPr indent="-2413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Font typeface="Arial"/>
              <a:buChar char="•"/>
              <a:defRPr b="1" sz="20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2pPr>
            <a:lvl3pPr indent="-2413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Font typeface="Arial"/>
              <a:buChar char="•"/>
              <a:defRPr b="1" sz="20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3pPr>
            <a:lvl4pPr indent="-2413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Font typeface="Arial"/>
              <a:buChar char="•"/>
              <a:defRPr b="1" sz="20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4pPr>
            <a:lvl5pPr indent="-2413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"/>
              <a:buFont typeface="Arial"/>
              <a:buChar char="•"/>
              <a:defRPr b="1" sz="200">
                <a:solidFill>
                  <a:srgbClr val="595959"/>
                </a:solidFill>
                <a:latin typeface="Arial Rounded"/>
                <a:ea typeface="Arial Rounded"/>
                <a:cs typeface="Arial Rounded"/>
                <a:sym typeface="Arial Rounded"/>
              </a:defRPr>
            </a:lvl5pPr>
            <a:lvl6pPr indent="-247650" lvl="5" marL="27432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6pPr>
            <a:lvl7pPr indent="-247650" lvl="6" marL="32004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7pPr>
            <a:lvl8pPr indent="-247650" lvl="7" marL="36576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8pPr>
            <a:lvl9pPr indent="-247650" lvl="8" marL="4114800" algn="l">
              <a:lnSpc>
                <a:spcPct val="9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3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 2">
  <p:cSld name="OBJECT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9pPr>
          </a:lstStyle>
          <a:p/>
        </p:txBody>
      </p:sp>
      <p:sp>
        <p:nvSpPr>
          <p:cNvPr id="29" name="Google Shape;29;p39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30" name="Google Shape;30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39"/>
          <p:cNvSpPr txBox="1"/>
          <p:nvPr>
            <p:ph idx="12" type="sldNum"/>
          </p:nvPr>
        </p:nvSpPr>
        <p:spPr>
          <a:xfrm>
            <a:off x="6553200" y="4767263"/>
            <a:ext cx="2133600" cy="1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7" name="Google Shape;3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4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71" name="Google Shape;71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72" name="Google Shape;7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243160" y="251625"/>
            <a:ext cx="751713" cy="1964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8" name="Google Shape;198;p13"/>
          <p:cNvGraphicFramePr/>
          <p:nvPr/>
        </p:nvGraphicFramePr>
        <p:xfrm>
          <a:off x="724150" y="98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{A99D576B-9DED-4871-B09A-9384342A7055}</a:tableStyleId>
              </a:tblPr>
              <a:tblGrid>
                <a:gridCol w="3532500"/>
                <a:gridCol w="1028975"/>
                <a:gridCol w="1062025"/>
                <a:gridCol w="1950925"/>
              </a:tblGrid>
              <a:tr h="325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Línea estratégica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62000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Costo en M de USD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%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Medidas con costo asociado/total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62000" marB="54000" marR="91425" marL="91425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Conservación de la biodiversidad y bienes comunes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26.062,10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82,05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32/39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Gestión sostenible de sistemas alimentarios y bosques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6.991,10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89,29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25/28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Movilidad sostenible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43.747,49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95,24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20/21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Territorios sostenibles y resilientes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117.745,96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67,86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19/28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Transición energética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86.808,65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52,94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18/34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Transición productiva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15.238,97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36,84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7/19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888888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0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Total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 SemiBold"/>
                        <a:ea typeface="Encode Sans SemiBold"/>
                        <a:cs typeface="Encode Sans SemiBold"/>
                        <a:sym typeface="Encode Sans SemiBold"/>
                      </a:endParaRPr>
                    </a:p>
                  </a:txBody>
                  <a:tcPr marT="91425" marB="126000" marR="91425" marL="91425"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296.594,25</a:t>
                      </a:r>
                      <a:endParaRPr b="1" sz="10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25400" marB="25400" marR="25400" marL="25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126000" marR="91425" marL="914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126000" marR="91425" marL="91425">
                    <a:lnT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43B7EA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9" name="Google Shape;199;p13"/>
          <p:cNvSpPr txBox="1"/>
          <p:nvPr/>
        </p:nvSpPr>
        <p:spPr>
          <a:xfrm>
            <a:off x="742125" y="4609383"/>
            <a:ext cx="1050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Ministerio de Ambiente  y Desarrollo Sostenible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1974000" y="4609375"/>
            <a:ext cx="1485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Secretaría de Cambio Climático, Desarrollo Sostenible e Innovación 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201" name="Google Shape;201;p13"/>
          <p:cNvSpPr txBox="1"/>
          <p:nvPr>
            <p:ph type="title"/>
          </p:nvPr>
        </p:nvSpPr>
        <p:spPr>
          <a:xfrm>
            <a:off x="686645" y="291275"/>
            <a:ext cx="3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s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Costos del PNAyMCC</a:t>
            </a:r>
            <a:endParaRPr b="1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7BBED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10"/>
          <p:cNvPicPr preferRelativeResize="0"/>
          <p:nvPr/>
        </p:nvPicPr>
        <p:blipFill rotWithShape="1">
          <a:blip r:embed="rId3">
            <a:alphaModFix/>
          </a:blip>
          <a:srcRect b="33800" l="24640" r="23514" t="34035"/>
          <a:stretch/>
        </p:blipFill>
        <p:spPr>
          <a:xfrm>
            <a:off x="3264148" y="1972616"/>
            <a:ext cx="2900623" cy="1272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/>
          <p:nvPr>
            <p:ph type="title"/>
          </p:nvPr>
        </p:nvSpPr>
        <p:spPr>
          <a:xfrm>
            <a:off x="809993" y="1530825"/>
            <a:ext cx="46137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" sz="3200"/>
              <a:t>Ley 27.520</a:t>
            </a:r>
            <a:endParaRPr sz="3200"/>
          </a:p>
        </p:txBody>
      </p:sp>
      <p:sp>
        <p:nvSpPr>
          <p:cNvPr id="79" name="Google Shape;79;p28"/>
          <p:cNvSpPr txBox="1"/>
          <p:nvPr/>
        </p:nvSpPr>
        <p:spPr>
          <a:xfrm>
            <a:off x="982336" y="2380554"/>
            <a:ext cx="6172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28"/>
          <p:cNvSpPr txBox="1"/>
          <p:nvPr/>
        </p:nvSpPr>
        <p:spPr>
          <a:xfrm>
            <a:off x="788125" y="2050425"/>
            <a:ext cx="51735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" sz="2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Presupuestos Mínimos de Adaptación y Mitigación del Cambio Climático Global</a:t>
            </a:r>
            <a:endParaRPr b="1" i="0" sz="2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/>
          <p:nvPr/>
        </p:nvSpPr>
        <p:spPr>
          <a:xfrm rot="5400000">
            <a:off x="3302277" y="1309365"/>
            <a:ext cx="1228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76092">
              <a:alpha val="6431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9"/>
          <p:cNvSpPr/>
          <p:nvPr/>
        </p:nvSpPr>
        <p:spPr>
          <a:xfrm rot="5400000">
            <a:off x="3917703" y="2368628"/>
            <a:ext cx="1315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A5A5A5">
              <a:alpha val="71764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9"/>
          <p:cNvSpPr txBox="1"/>
          <p:nvPr/>
        </p:nvSpPr>
        <p:spPr>
          <a:xfrm>
            <a:off x="3868497" y="2488298"/>
            <a:ext cx="14112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2850" lIns="62850" spcFirstLastPara="1" rIns="62850" wrap="square" tIns="6285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Ley Nº </a:t>
            </a:r>
            <a:endParaRPr b="1" i="0" sz="1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s" sz="1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27.520</a:t>
            </a:r>
            <a:endParaRPr b="1" i="0" sz="1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88" name="Google Shape;88;p29"/>
          <p:cNvSpPr/>
          <p:nvPr/>
        </p:nvSpPr>
        <p:spPr>
          <a:xfrm>
            <a:off x="2534252" y="2546411"/>
            <a:ext cx="1421400" cy="78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9"/>
          <p:cNvSpPr/>
          <p:nvPr/>
        </p:nvSpPr>
        <p:spPr>
          <a:xfrm rot="5400000">
            <a:off x="5154229" y="2368628"/>
            <a:ext cx="1315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76092">
              <a:alpha val="63137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29"/>
          <p:cNvSpPr txBox="1"/>
          <p:nvPr/>
        </p:nvSpPr>
        <p:spPr>
          <a:xfrm>
            <a:off x="5417867" y="2488303"/>
            <a:ext cx="788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 rot="5400000">
            <a:off x="4538335" y="3485368"/>
            <a:ext cx="1315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76092">
              <a:alpha val="55686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9"/>
          <p:cNvSpPr txBox="1"/>
          <p:nvPr/>
        </p:nvSpPr>
        <p:spPr>
          <a:xfrm>
            <a:off x="4801972" y="3605043"/>
            <a:ext cx="788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2875" lIns="42875" spcFirstLastPara="1" rIns="42875" wrap="square" tIns="428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/>
          <p:nvPr/>
        </p:nvSpPr>
        <p:spPr>
          <a:xfrm rot="5400000">
            <a:off x="3258771" y="3471440"/>
            <a:ext cx="1315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66092">
              <a:alpha val="4784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9"/>
          <p:cNvSpPr txBox="1"/>
          <p:nvPr/>
        </p:nvSpPr>
        <p:spPr>
          <a:xfrm>
            <a:off x="3383282" y="3591023"/>
            <a:ext cx="1144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Planes de Respuesta</a:t>
            </a:r>
            <a:endParaRPr b="1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jurisdiccionales</a:t>
            </a:r>
            <a:endParaRPr b="1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5" name="Google Shape;95;p29"/>
          <p:cNvSpPr txBox="1"/>
          <p:nvPr/>
        </p:nvSpPr>
        <p:spPr>
          <a:xfrm>
            <a:off x="3459966" y="1734798"/>
            <a:ext cx="918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Objetivos</a:t>
            </a:r>
            <a:endParaRPr b="1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6" name="Google Shape;96;p29"/>
          <p:cNvSpPr/>
          <p:nvPr/>
        </p:nvSpPr>
        <p:spPr>
          <a:xfrm rot="5400000">
            <a:off x="2641047" y="2372246"/>
            <a:ext cx="1315500" cy="1144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76092">
              <a:alpha val="64313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9"/>
          <p:cNvSpPr txBox="1"/>
          <p:nvPr/>
        </p:nvSpPr>
        <p:spPr>
          <a:xfrm>
            <a:off x="5279663" y="2561642"/>
            <a:ext cx="1060500" cy="8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Gabinete Nacional de Cambio Climático</a:t>
            </a:r>
            <a:endParaRPr b="1" i="0" sz="10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8" name="Google Shape;98;p29"/>
          <p:cNvSpPr txBox="1"/>
          <p:nvPr/>
        </p:nvSpPr>
        <p:spPr>
          <a:xfrm>
            <a:off x="234341" y="415881"/>
            <a:ext cx="7838700" cy="4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Ley Nacional n° 27.520 </a:t>
            </a:r>
            <a:endParaRPr b="1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Presupuestos Mínimos para la Adaptación y Mitigación al Cambio Climático Global</a:t>
            </a:r>
            <a:endParaRPr b="0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99" name="Google Shape;99;p29"/>
          <p:cNvSpPr txBox="1"/>
          <p:nvPr/>
        </p:nvSpPr>
        <p:spPr>
          <a:xfrm>
            <a:off x="4657040" y="3757502"/>
            <a:ext cx="1083300" cy="6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Plan Nacional de Adaptación y Mitigación</a:t>
            </a:r>
            <a:endParaRPr b="1" i="0" sz="10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0" name="Google Shape;100;p29"/>
          <p:cNvSpPr txBox="1"/>
          <p:nvPr/>
        </p:nvSpPr>
        <p:spPr>
          <a:xfrm>
            <a:off x="2697744" y="2491873"/>
            <a:ext cx="11448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Participación</a:t>
            </a:r>
            <a:endParaRPr b="1" i="0" sz="10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1" name="Google Shape;101;p29"/>
          <p:cNvSpPr/>
          <p:nvPr/>
        </p:nvSpPr>
        <p:spPr>
          <a:xfrm rot="5400000">
            <a:off x="4539219" y="1216055"/>
            <a:ext cx="1281000" cy="121680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376092">
              <a:alpha val="55686"/>
            </a:srgbClr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9"/>
          <p:cNvSpPr/>
          <p:nvPr/>
        </p:nvSpPr>
        <p:spPr>
          <a:xfrm>
            <a:off x="4547011" y="1470594"/>
            <a:ext cx="12594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s" sz="10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Sistema Nacional de Información sobre Cambio Climático</a:t>
            </a:r>
            <a:endParaRPr b="0" i="0" sz="10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03" name="Google Shape;103;p29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410460" y="0"/>
            <a:ext cx="751713" cy="19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0"/>
          <p:cNvSpPr txBox="1"/>
          <p:nvPr/>
        </p:nvSpPr>
        <p:spPr>
          <a:xfrm>
            <a:off x="353712" y="1208098"/>
            <a:ext cx="2022300" cy="19728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Gabinete </a:t>
            </a:r>
            <a:b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Nacional de </a:t>
            </a:r>
            <a:endParaRPr b="1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Cambio </a:t>
            </a:r>
            <a:endParaRPr b="1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Climático </a:t>
            </a:r>
            <a:endParaRPr b="1" i="0" sz="15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s" sz="15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(GNCC)</a:t>
            </a:r>
            <a:endParaRPr b="0" i="0" sz="11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09" name="Google Shape;109;p30"/>
          <p:cNvSpPr txBox="1"/>
          <p:nvPr/>
        </p:nvSpPr>
        <p:spPr>
          <a:xfrm>
            <a:off x="2650344" y="1289934"/>
            <a:ext cx="3006300" cy="354000"/>
          </a:xfrm>
          <a:prstGeom prst="rect">
            <a:avLst/>
          </a:prstGeom>
          <a:solidFill>
            <a:srgbClr val="BEBEBE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1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Reunión de Ministros y Ministras</a:t>
            </a:r>
            <a:r>
              <a:rPr b="0" i="0" lang="es" sz="11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b="0" i="0" sz="11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30"/>
          <p:cNvSpPr txBox="1"/>
          <p:nvPr/>
        </p:nvSpPr>
        <p:spPr>
          <a:xfrm>
            <a:off x="3362052" y="1790069"/>
            <a:ext cx="2313600" cy="338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Mesa de Puntos Focales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30"/>
          <p:cNvSpPr txBox="1"/>
          <p:nvPr/>
        </p:nvSpPr>
        <p:spPr>
          <a:xfrm>
            <a:off x="3362052" y="2263869"/>
            <a:ext cx="2313600" cy="338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Mesa de Articulación Provincial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30"/>
          <p:cNvSpPr txBox="1"/>
          <p:nvPr/>
        </p:nvSpPr>
        <p:spPr>
          <a:xfrm>
            <a:off x="3343211" y="2744650"/>
            <a:ext cx="2313600" cy="338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10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Mesa Ampliada</a:t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30"/>
          <p:cNvSpPr txBox="1"/>
          <p:nvPr/>
        </p:nvSpPr>
        <p:spPr>
          <a:xfrm>
            <a:off x="391918" y="3750552"/>
            <a:ext cx="1945800" cy="826800"/>
          </a:xfrm>
          <a:prstGeom prst="rect">
            <a:avLst/>
          </a:prstGeom>
          <a:solidFill>
            <a:srgbClr val="C4E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" sz="9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Coordinación técnica administrativa</a:t>
            </a:r>
            <a:endParaRPr b="1" i="0" sz="9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s" sz="8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Secretaría de Cambio Climático, Desarrollo Sostenible e Innovación</a:t>
            </a:r>
            <a:endParaRPr b="0" i="0" sz="8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4" name="Google Shape;114;p30"/>
          <p:cNvSpPr txBox="1"/>
          <p:nvPr/>
        </p:nvSpPr>
        <p:spPr>
          <a:xfrm>
            <a:off x="6167956" y="3694545"/>
            <a:ext cx="2242500" cy="1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Científicos-investigadores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Universidades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Organizaciones ambientales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Entidades empresariales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Comunidades indígenas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Partidos políticos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Sindicatos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5" name="Google Shape;115;p30"/>
          <p:cNvSpPr txBox="1"/>
          <p:nvPr/>
        </p:nvSpPr>
        <p:spPr>
          <a:xfrm>
            <a:off x="4197582" y="3750548"/>
            <a:ext cx="1945800" cy="1178700"/>
          </a:xfrm>
          <a:prstGeom prst="rect">
            <a:avLst/>
          </a:prstGeom>
          <a:solidFill>
            <a:srgbClr val="C4E1F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s" sz="900" u="none" cap="none" strike="noStrike">
                <a:solidFill>
                  <a:srgbClr val="000000"/>
                </a:solidFill>
                <a:latin typeface="Encode Sans"/>
                <a:ea typeface="Encode Sans"/>
                <a:cs typeface="Encode Sans"/>
                <a:sym typeface="Encode Sans"/>
              </a:rPr>
              <a:t>Consejo Asesor Externo</a:t>
            </a:r>
            <a:endParaRPr b="0" i="0" sz="900" u="none" cap="none" strike="noStrike">
              <a:solidFill>
                <a:srgbClr val="000000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6" name="Google Shape;116;p30"/>
          <p:cNvSpPr txBox="1"/>
          <p:nvPr/>
        </p:nvSpPr>
        <p:spPr>
          <a:xfrm>
            <a:off x="2362846" y="3760099"/>
            <a:ext cx="33735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Coordinación del GNCC	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Asistencia Técnica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Logística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-146050" lvl="0" marL="177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Encode Sans"/>
              <a:buChar char="➔"/>
            </a:pPr>
            <a:r>
              <a:rPr b="0" i="0" lang="es" sz="9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Comunicación</a:t>
            </a:r>
            <a:r>
              <a:rPr b="0" i="0" lang="es" sz="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</a:t>
            </a:r>
            <a:endParaRPr b="0" i="0" sz="9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7" name="Google Shape;117;p30"/>
          <p:cNvSpPr/>
          <p:nvPr/>
        </p:nvSpPr>
        <p:spPr>
          <a:xfrm>
            <a:off x="5854988" y="1071351"/>
            <a:ext cx="247800" cy="21684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highlight>
                <a:schemeClr val="dk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30"/>
          <p:cNvSpPr txBox="1"/>
          <p:nvPr/>
        </p:nvSpPr>
        <p:spPr>
          <a:xfrm>
            <a:off x="6175400" y="828750"/>
            <a:ext cx="2313600" cy="25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Segunda Contribución Determinada a Nivel Nacional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Planes de Respuesta</a:t>
            </a:r>
            <a:r>
              <a:rPr lang="es" sz="95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de las Jurisdicciones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 Nacional de Adaptación y Mitigación del Cambio Climático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Estrategias Nacionales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Planes Nacionales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 de desarrollo resiliente con bajas emisiones a Largo Plazo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Estrategia Nac</a:t>
            </a:r>
            <a:r>
              <a:rPr lang="es" sz="950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ional</a:t>
            </a:r>
            <a:r>
              <a:rPr b="0" i="0" lang="es" sz="95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 de Acción por el Empoderamiento Climático</a:t>
            </a:r>
            <a:endParaRPr b="0" i="0" sz="95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19" name="Google Shape;119;p30"/>
          <p:cNvSpPr txBox="1"/>
          <p:nvPr/>
        </p:nvSpPr>
        <p:spPr>
          <a:xfrm>
            <a:off x="6071265" y="499269"/>
            <a:ext cx="2906100" cy="2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s" sz="11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Generación y validación de Insumos </a:t>
            </a:r>
            <a:endParaRPr b="1" i="0" sz="11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20" name="Google Shape;120;p30"/>
          <p:cNvSpPr txBox="1"/>
          <p:nvPr/>
        </p:nvSpPr>
        <p:spPr>
          <a:xfrm>
            <a:off x="391918" y="187367"/>
            <a:ext cx="5448300" cy="6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s" sz="1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Gabinete Nacional de Cambio Climático</a:t>
            </a:r>
            <a:endParaRPr b="1" i="0" sz="18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s" sz="18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Esquema de Gobernanza</a:t>
            </a:r>
            <a:endParaRPr b="0" i="0" sz="18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21" name="Google Shape;121;p30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410460" y="0"/>
            <a:ext cx="751713" cy="19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"/>
          <p:cNvSpPr txBox="1"/>
          <p:nvPr>
            <p:ph type="title"/>
          </p:nvPr>
        </p:nvSpPr>
        <p:spPr>
          <a:xfrm>
            <a:off x="822482" y="1106425"/>
            <a:ext cx="49737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" sz="3200"/>
              <a:t>Plan Nacional de Adaptación y Mitigación al Cambio Climático</a:t>
            </a:r>
            <a:endParaRPr sz="3200"/>
          </a:p>
        </p:txBody>
      </p:sp>
      <p:sp>
        <p:nvSpPr>
          <p:cNvPr id="128" name="Google Shape;128;p2"/>
          <p:cNvSpPr txBox="1"/>
          <p:nvPr/>
        </p:nvSpPr>
        <p:spPr>
          <a:xfrm>
            <a:off x="982336" y="2380554"/>
            <a:ext cx="6172500" cy="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"/>
          <p:cNvSpPr txBox="1"/>
          <p:nvPr/>
        </p:nvSpPr>
        <p:spPr>
          <a:xfrm>
            <a:off x="788125" y="2431418"/>
            <a:ext cx="4973700" cy="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s" sz="2200" u="none" cap="none" strike="noStrike">
                <a:solidFill>
                  <a:schemeClr val="lt1"/>
                </a:solidFill>
                <a:latin typeface="Encode Sans"/>
                <a:ea typeface="Encode Sans"/>
                <a:cs typeface="Encode Sans"/>
                <a:sym typeface="Encode Sans"/>
              </a:rPr>
              <a:t>Noviembre 2022</a:t>
            </a:r>
            <a:endParaRPr b="1" i="0" sz="2200" u="none" cap="none" strike="noStrike">
              <a:solidFill>
                <a:schemeClr val="lt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30" name="Google Shape;130;p2"/>
          <p:cNvSpPr txBox="1"/>
          <p:nvPr/>
        </p:nvSpPr>
        <p:spPr>
          <a:xfrm>
            <a:off x="788125" y="2810800"/>
            <a:ext cx="484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s" sz="1400" u="none" cap="none" strike="noStrike">
                <a:solidFill>
                  <a:schemeClr val="dk1"/>
                </a:solidFill>
                <a:latin typeface="Encode Sans"/>
                <a:ea typeface="Encode Sans"/>
                <a:cs typeface="Encode Sans"/>
                <a:sym typeface="Encode Sans"/>
              </a:rPr>
              <a:t>argentina.gob.ar/ambiente/cambio-climatico/plan-nacional </a:t>
            </a:r>
            <a:endParaRPr b="0" i="0" sz="1400" u="none" cap="none" strike="noStrike">
              <a:solidFill>
                <a:schemeClr val="dk1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3"/>
          <p:cNvSpPr txBox="1"/>
          <p:nvPr>
            <p:ph type="title"/>
          </p:nvPr>
        </p:nvSpPr>
        <p:spPr>
          <a:xfrm>
            <a:off x="809999" y="476025"/>
            <a:ext cx="6776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" sz="2500">
                <a:solidFill>
                  <a:srgbClr val="37BBED"/>
                </a:solidFill>
              </a:rPr>
              <a:t>Metas 2030-2050</a:t>
            </a:r>
            <a:endParaRPr sz="2500">
              <a:solidFill>
                <a:srgbClr val="37BBED"/>
              </a:solidFill>
            </a:endParaRPr>
          </a:p>
        </p:txBody>
      </p:sp>
      <p:sp>
        <p:nvSpPr>
          <p:cNvPr id="136" name="Google Shape;136;p3"/>
          <p:cNvSpPr txBox="1"/>
          <p:nvPr/>
        </p:nvSpPr>
        <p:spPr>
          <a:xfrm>
            <a:off x="742125" y="4609383"/>
            <a:ext cx="1050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Ministerio de Ambiente  y Desarrollo Sostenible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37" name="Google Shape;137;p3"/>
          <p:cNvSpPr txBox="1"/>
          <p:nvPr/>
        </p:nvSpPr>
        <p:spPr>
          <a:xfrm>
            <a:off x="1974000" y="4609375"/>
            <a:ext cx="1485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Secretaría de Cambio Climático, Desarrollo Sostenible e Innovación 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38" name="Google Shape;138;p3"/>
          <p:cNvSpPr txBox="1"/>
          <p:nvPr/>
        </p:nvSpPr>
        <p:spPr>
          <a:xfrm>
            <a:off x="2474300" y="3268100"/>
            <a:ext cx="4962600" cy="4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2030 → 349 MtCO2e</a:t>
            </a:r>
            <a:b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</a:br>
            <a: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2050 → Neutralidad en emisiones de gases de efecto invernadero</a:t>
            </a:r>
            <a:endParaRPr b="0" i="0" sz="135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9" name="Google Shape;139;p3"/>
          <p:cNvSpPr/>
          <p:nvPr/>
        </p:nvSpPr>
        <p:spPr>
          <a:xfrm>
            <a:off x="2328700" y="3170475"/>
            <a:ext cx="128400" cy="659700"/>
          </a:xfrm>
          <a:prstGeom prst="leftBracket">
            <a:avLst>
              <a:gd fmla="val 8333" name="adj"/>
            </a:avLst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"/>
          <p:cNvSpPr/>
          <p:nvPr/>
        </p:nvSpPr>
        <p:spPr>
          <a:xfrm rot="10800000">
            <a:off x="7583650" y="3189852"/>
            <a:ext cx="128400" cy="656400"/>
          </a:xfrm>
          <a:prstGeom prst="leftBracket">
            <a:avLst>
              <a:gd fmla="val 8333" name="adj"/>
            </a:avLst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820200" y="3286550"/>
            <a:ext cx="1188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54D0FF"/>
                </a:solidFill>
                <a:latin typeface="Encode Sans"/>
                <a:ea typeface="Encode Sans"/>
                <a:cs typeface="Encode Sans"/>
                <a:sym typeface="Encode Sans"/>
              </a:rPr>
              <a:t>Meta de mitigación</a:t>
            </a:r>
            <a:endParaRPr b="1" i="0" sz="1400" u="none" cap="none" strike="noStrike">
              <a:solidFill>
                <a:srgbClr val="54D0FF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42" name="Google Shape;142;p3"/>
          <p:cNvSpPr txBox="1"/>
          <p:nvPr/>
        </p:nvSpPr>
        <p:spPr>
          <a:xfrm>
            <a:off x="2561275" y="1290925"/>
            <a:ext cx="4962600" cy="158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-172125" lvl="0" marL="172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Encode Sans Light"/>
              <a:buChar char="→"/>
            </a:pPr>
            <a: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las vulnerabilidades</a:t>
            </a:r>
            <a:endParaRPr b="0" i="0" sz="135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-172125" lvl="0" marL="172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Encode Sans Light"/>
              <a:buChar char="→"/>
            </a:pPr>
            <a: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Aumentar la capacidad de adaptación y fortalecer la resiliencia de los sectores sociales, económicos, productivos y ambientales.</a:t>
            </a:r>
            <a:endParaRPr b="0" i="0" sz="135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-172125" lvl="0" marL="172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50"/>
              <a:buFont typeface="Encode Sans Light"/>
              <a:buChar char="→"/>
            </a:pPr>
            <a:r>
              <a:rPr b="0" i="0" lang="es" sz="135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Generar las condiciones necesarias para aumentar el conocimiento y mejorar la percepción de la ciudadanía frente a los impactos del cambio climático</a:t>
            </a:r>
            <a:endParaRPr b="0" i="0" sz="135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43" name="Google Shape;143;p3"/>
          <p:cNvSpPr/>
          <p:nvPr/>
        </p:nvSpPr>
        <p:spPr>
          <a:xfrm>
            <a:off x="2334700" y="1295275"/>
            <a:ext cx="116400" cy="1578600"/>
          </a:xfrm>
          <a:prstGeom prst="leftBracket">
            <a:avLst>
              <a:gd fmla="val 8333" name="adj"/>
            </a:avLst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3"/>
          <p:cNvSpPr/>
          <p:nvPr/>
        </p:nvSpPr>
        <p:spPr>
          <a:xfrm rot="10800000">
            <a:off x="7589650" y="1295199"/>
            <a:ext cx="116400" cy="1578600"/>
          </a:xfrm>
          <a:prstGeom prst="leftBracket">
            <a:avLst>
              <a:gd fmla="val 8333" name="adj"/>
            </a:avLst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1575" lIns="41575" spcFirstLastPara="1" rIns="41575" wrap="square" tIns="41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3"/>
          <p:cNvSpPr txBox="1"/>
          <p:nvPr/>
        </p:nvSpPr>
        <p:spPr>
          <a:xfrm>
            <a:off x="808726" y="1408000"/>
            <a:ext cx="11880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1575" lIns="41575" spcFirstLastPara="1" rIns="41575" wrap="square" tIns="415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s" sz="1400" u="none" cap="none" strike="noStrike">
                <a:solidFill>
                  <a:srgbClr val="54D0FF"/>
                </a:solidFill>
                <a:latin typeface="Encode Sans"/>
                <a:ea typeface="Encode Sans"/>
                <a:cs typeface="Encode Sans"/>
                <a:sym typeface="Encode Sans"/>
              </a:rPr>
              <a:t>Meta de Adaptación</a:t>
            </a:r>
            <a:endParaRPr b="1" i="0" sz="900" u="none" cap="none" strike="noStrike">
              <a:solidFill>
                <a:srgbClr val="54D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243160" y="251625"/>
            <a:ext cx="751713" cy="19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"/>
          <p:cNvSpPr txBox="1"/>
          <p:nvPr>
            <p:ph type="title"/>
          </p:nvPr>
        </p:nvSpPr>
        <p:spPr>
          <a:xfrm>
            <a:off x="229450" y="215075"/>
            <a:ext cx="6867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es">
                <a:solidFill>
                  <a:srgbClr val="43B7EA"/>
                </a:solidFill>
              </a:rPr>
              <a:t>Metas regionales de adaptación a 2030</a:t>
            </a:r>
            <a:endParaRPr>
              <a:solidFill>
                <a:srgbClr val="43B7EA"/>
              </a:solidFill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256638" y="803896"/>
            <a:ext cx="2552400" cy="2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4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Todas las regiones</a:t>
            </a:r>
            <a:endParaRPr b="1" i="0" sz="14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3" name="Google Shape;153;p4"/>
          <p:cNvSpPr txBox="1"/>
          <p:nvPr/>
        </p:nvSpPr>
        <p:spPr>
          <a:xfrm>
            <a:off x="271975" y="1024988"/>
            <a:ext cx="79221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-17974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ncode Sans Light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Mayor conocimiento sobre cambio climático y mejores planes de respuesta y sectoriales </a:t>
            </a:r>
            <a:endParaRPr b="0" i="0" sz="13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-17974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ncode Sans Light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Mayor acceso y manejo sostenible del agua</a:t>
            </a:r>
            <a:endParaRPr b="0" i="0" sz="13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-17974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ncode Sans Light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los daños en ecosistemas por incendios y/o inundaciones</a:t>
            </a:r>
            <a:endParaRPr b="0" i="0" sz="13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-179749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Encode Sans Light"/>
              <a:buChar char="➔"/>
            </a:pPr>
            <a:r>
              <a:rPr b="0" i="0" lang="es" sz="13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Mayor resiliencia de agricultura familiar, campesina e indígena</a:t>
            </a:r>
            <a:endParaRPr b="0" i="0" sz="13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54" name="Google Shape;154;p4"/>
          <p:cNvSpPr txBox="1"/>
          <p:nvPr/>
        </p:nvSpPr>
        <p:spPr>
          <a:xfrm>
            <a:off x="284084" y="1957046"/>
            <a:ext cx="1256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Región Centro</a:t>
            </a:r>
            <a:endParaRPr b="1" i="0" sz="13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5" name="Google Shape;155;p4"/>
          <p:cNvSpPr txBox="1"/>
          <p:nvPr/>
        </p:nvSpPr>
        <p:spPr>
          <a:xfrm>
            <a:off x="239750" y="2247600"/>
            <a:ext cx="1386900" cy="13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afectaciones </a:t>
            </a:r>
            <a:b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</a:b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a la salud por inundaciones </a:t>
            </a:r>
            <a:b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</a:b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y olas de calor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enfermedades endémicas (dengue)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56" name="Google Shape;156;p4"/>
          <p:cNvSpPr txBox="1"/>
          <p:nvPr/>
        </p:nvSpPr>
        <p:spPr>
          <a:xfrm>
            <a:off x="1947330" y="1957034"/>
            <a:ext cx="1256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Región Cuyo</a:t>
            </a:r>
            <a:endParaRPr b="1" i="0" sz="13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7" name="Google Shape;157;p4"/>
          <p:cNvSpPr txBox="1"/>
          <p:nvPr/>
        </p:nvSpPr>
        <p:spPr>
          <a:xfrm>
            <a:off x="1860848" y="2247600"/>
            <a:ext cx="1459800" cy="15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daños al hábitat por inundaciones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Mejorar la transitabilidad y la conectividad física de personas, insumos y servicios ante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58" name="Google Shape;158;p4"/>
          <p:cNvSpPr txBox="1"/>
          <p:nvPr/>
        </p:nvSpPr>
        <p:spPr>
          <a:xfrm>
            <a:off x="3610565" y="1957034"/>
            <a:ext cx="1256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Región NEA</a:t>
            </a:r>
            <a:endParaRPr b="1" i="0" sz="13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59" name="Google Shape;159;p4"/>
          <p:cNvSpPr txBox="1"/>
          <p:nvPr/>
        </p:nvSpPr>
        <p:spPr>
          <a:xfrm>
            <a:off x="3554818" y="2247600"/>
            <a:ext cx="1459800" cy="24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daños al hábitat por inundaciones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afectaciones a la salud por inundaciones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Mejorar la transitabilidad y la conectividad física de personas, insumos y servicios ante eventos extremos (incluye bajantes extraordinarias)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60" name="Google Shape;160;p4"/>
          <p:cNvSpPr txBox="1"/>
          <p:nvPr/>
        </p:nvSpPr>
        <p:spPr>
          <a:xfrm>
            <a:off x="5284449" y="1957046"/>
            <a:ext cx="12564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Región NOA</a:t>
            </a:r>
            <a:endParaRPr b="1" i="0" sz="13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61" name="Google Shape;161;p4"/>
          <p:cNvSpPr txBox="1"/>
          <p:nvPr/>
        </p:nvSpPr>
        <p:spPr>
          <a:xfrm>
            <a:off x="5248788" y="2247600"/>
            <a:ext cx="1458000" cy="21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daños al hábitat por inundaciones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enfermedades endémicas (dengue)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Mejorar el acceso a energía ante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la pérdidas en el turismo por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6911099" y="1957025"/>
            <a:ext cx="1597500" cy="2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s" sz="1300" u="none" cap="none" strike="noStrike">
                <a:solidFill>
                  <a:schemeClr val="dk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Región Patagonia</a:t>
            </a:r>
            <a:endParaRPr b="1" i="0" sz="1300" u="none" cap="none" strike="noStrike">
              <a:solidFill>
                <a:schemeClr val="dk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6941125" y="2247600"/>
            <a:ext cx="1597500" cy="269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547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Mejorar el acceso a energía ante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daños al hábitat por incendios </a:t>
            </a:r>
            <a:b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</a:b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de interfase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Mejorar la transitabilidad y la conectividad física de personas, insumos y servicios ante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s" sz="1200" u="none" cap="none" strike="noStrike">
                <a:solidFill>
                  <a:schemeClr val="dk1"/>
                </a:solidFill>
                <a:latin typeface="Encode Sans Light"/>
                <a:ea typeface="Encode Sans Light"/>
                <a:cs typeface="Encode Sans Light"/>
                <a:sym typeface="Encode Sans Light"/>
              </a:rPr>
              <a:t>Disminuir la pérdidas en el turismo por eventos extremos</a:t>
            </a:r>
            <a:endParaRPr b="0" i="0" sz="1200" u="none" cap="none" strike="noStrike">
              <a:solidFill>
                <a:schemeClr val="dk1"/>
              </a:solidFill>
              <a:latin typeface="Encode Sans Light"/>
              <a:ea typeface="Encode Sans Light"/>
              <a:cs typeface="Encode Sans Light"/>
              <a:sym typeface="Encode Sans Light"/>
            </a:endParaRPr>
          </a:p>
        </p:txBody>
      </p:sp>
      <p:cxnSp>
        <p:nvCxnSpPr>
          <p:cNvPr id="164" name="Google Shape;164;p4"/>
          <p:cNvCxnSpPr/>
          <p:nvPr/>
        </p:nvCxnSpPr>
        <p:spPr>
          <a:xfrm>
            <a:off x="166875" y="1847675"/>
            <a:ext cx="8131800" cy="24300"/>
          </a:xfrm>
          <a:prstGeom prst="straightConnector1">
            <a:avLst/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5" name="Google Shape;165;p4"/>
          <p:cNvCxnSpPr/>
          <p:nvPr/>
        </p:nvCxnSpPr>
        <p:spPr>
          <a:xfrm>
            <a:off x="176883" y="704025"/>
            <a:ext cx="8131800" cy="24300"/>
          </a:xfrm>
          <a:prstGeom prst="straightConnector1">
            <a:avLst/>
          </a:prstGeom>
          <a:noFill/>
          <a:ln cap="flat" cmpd="sng" w="76200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6" name="Google Shape;166;p4"/>
          <p:cNvCxnSpPr/>
          <p:nvPr/>
        </p:nvCxnSpPr>
        <p:spPr>
          <a:xfrm>
            <a:off x="181285" y="2187339"/>
            <a:ext cx="8150100" cy="8700"/>
          </a:xfrm>
          <a:prstGeom prst="straightConnector1">
            <a:avLst/>
          </a:prstGeom>
          <a:noFill/>
          <a:ln cap="flat" cmpd="sng" w="28575">
            <a:solidFill>
              <a:srgbClr val="37BBE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7" name="Google Shape;167;p4"/>
          <p:cNvCxnSpPr/>
          <p:nvPr/>
        </p:nvCxnSpPr>
        <p:spPr>
          <a:xfrm rot="10800000">
            <a:off x="1721291" y="1806000"/>
            <a:ext cx="10200" cy="2713500"/>
          </a:xfrm>
          <a:prstGeom prst="straightConnector1">
            <a:avLst/>
          </a:prstGeom>
          <a:noFill/>
          <a:ln cap="flat" cmpd="sng" w="28575">
            <a:solidFill>
              <a:srgbClr val="37BBE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8" name="Google Shape;168;p4"/>
          <p:cNvCxnSpPr/>
          <p:nvPr/>
        </p:nvCxnSpPr>
        <p:spPr>
          <a:xfrm rot="10800000">
            <a:off x="3419545" y="1806000"/>
            <a:ext cx="10200" cy="2713500"/>
          </a:xfrm>
          <a:prstGeom prst="straightConnector1">
            <a:avLst/>
          </a:prstGeom>
          <a:noFill/>
          <a:ln cap="flat" cmpd="sng" w="28575">
            <a:solidFill>
              <a:srgbClr val="37BBE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69" name="Google Shape;169;p4"/>
          <p:cNvCxnSpPr/>
          <p:nvPr/>
        </p:nvCxnSpPr>
        <p:spPr>
          <a:xfrm rot="10800000">
            <a:off x="5127924" y="1806000"/>
            <a:ext cx="10200" cy="2713500"/>
          </a:xfrm>
          <a:prstGeom prst="straightConnector1">
            <a:avLst/>
          </a:prstGeom>
          <a:noFill/>
          <a:ln cap="flat" cmpd="sng" w="28575">
            <a:solidFill>
              <a:srgbClr val="37BBED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70" name="Google Shape;170;p4"/>
          <p:cNvCxnSpPr/>
          <p:nvPr/>
        </p:nvCxnSpPr>
        <p:spPr>
          <a:xfrm rot="10800000">
            <a:off x="6826178" y="1806000"/>
            <a:ext cx="10200" cy="2713500"/>
          </a:xfrm>
          <a:prstGeom prst="straightConnector1">
            <a:avLst/>
          </a:prstGeom>
          <a:noFill/>
          <a:ln cap="flat" cmpd="sng" w="28575">
            <a:solidFill>
              <a:srgbClr val="37BBED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id="171" name="Google Shape;171;p4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395560" y="251625"/>
            <a:ext cx="751713" cy="196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"/>
          <p:cNvSpPr txBox="1"/>
          <p:nvPr/>
        </p:nvSpPr>
        <p:spPr>
          <a:xfrm>
            <a:off x="742125" y="4609383"/>
            <a:ext cx="1050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Ministerio de Ambiente  y Desarrollo Sostenible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77" name="Google Shape;177;p5"/>
          <p:cNvSpPr txBox="1"/>
          <p:nvPr/>
        </p:nvSpPr>
        <p:spPr>
          <a:xfrm>
            <a:off x="1974000" y="4609375"/>
            <a:ext cx="1485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Secretaría de Cambio Climático, Desarrollo Sostenible e Innovación 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78" name="Google Shape;178;p5"/>
          <p:cNvSpPr txBox="1"/>
          <p:nvPr>
            <p:ph type="title"/>
          </p:nvPr>
        </p:nvSpPr>
        <p:spPr>
          <a:xfrm>
            <a:off x="686655" y="367475"/>
            <a:ext cx="755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s" sz="2220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Plan Nacional de Adaptación y Mitigación al 2030 </a:t>
            </a:r>
            <a:endParaRPr b="1" sz="2220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79" name="Google Shape;179;p5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243160" y="251625"/>
            <a:ext cx="751713" cy="1964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5"/>
          <p:cNvSpPr/>
          <p:nvPr/>
        </p:nvSpPr>
        <p:spPr>
          <a:xfrm>
            <a:off x="625000" y="1339125"/>
            <a:ext cx="2131500" cy="26523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s" sz="24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250 medidas</a:t>
            </a:r>
            <a:endParaRPr b="1" i="0" sz="2450" u="none" cap="none" strike="noStrike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b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75 áreas </a:t>
            </a:r>
            <a:b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de gobierno involucradas</a:t>
            </a:r>
            <a:endParaRPr b="1" i="0" sz="1750" u="none" cap="none" strike="noStrike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1" i="0" sz="1950" u="none" cap="none" strike="noStrike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8600 participantes </a:t>
            </a:r>
            <a:b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durante </a:t>
            </a:r>
            <a:b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</a:br>
            <a:r>
              <a:rPr b="1" i="0" lang="es" sz="1750" u="none" cap="none" strike="noStrike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el proceso</a:t>
            </a:r>
            <a:endParaRPr b="1" i="0" sz="2100" u="none" cap="none" strike="noStrike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pic>
        <p:nvPicPr>
          <p:cNvPr id="181" name="Google Shape;1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2625" y="943625"/>
            <a:ext cx="5300726" cy="3495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 b="0" l="71958" r="0" t="0"/>
          <a:stretch/>
        </p:blipFill>
        <p:spPr>
          <a:xfrm>
            <a:off x="8243160" y="251625"/>
            <a:ext cx="751713" cy="196467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7" name="Google Shape;187;p12"/>
          <p:cNvGraphicFramePr/>
          <p:nvPr/>
        </p:nvGraphicFramePr>
        <p:xfrm>
          <a:off x="3600638" y="98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{A99D576B-9DED-4871-B09A-9384342A7055}</a:tableStyleId>
              </a:tblPr>
              <a:tblGrid>
                <a:gridCol w="1882650"/>
                <a:gridCol w="382850"/>
              </a:tblGrid>
              <a:tr h="283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Línea instrumental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62000" marB="54000" marR="91425" marL="91425">
                    <a:lnT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2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Financiamiento para </a:t>
                      </a:r>
                      <a:b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</a:b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la transición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11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2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Fortalecimiento institucional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42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Investigación, desarrollo tecnológico e innovación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13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1651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Total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 SemiBold"/>
                        <a:ea typeface="Encode Sans SemiBold"/>
                        <a:cs typeface="Encode Sans SemiBold"/>
                        <a:sym typeface="Encode Sans SemiBold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39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3625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Enfoque transversal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62000" marB="54000" marR="91425" marL="91425">
                    <a:lnT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2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Gestión integral del Riesgo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7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2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Salud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20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283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Transición Justa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15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2988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Total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 SemiBold"/>
                        <a:ea typeface="Encode Sans SemiBold"/>
                        <a:cs typeface="Encode Sans SemiBold"/>
                        <a:sym typeface="Encode Sans SemiBold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42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Google Shape;188;p12"/>
          <p:cNvGraphicFramePr/>
          <p:nvPr/>
        </p:nvGraphicFramePr>
        <p:xfrm>
          <a:off x="724150" y="98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{A99D576B-9DED-4871-B09A-9384342A7055}</a:tableStyleId>
              </a:tblPr>
              <a:tblGrid>
                <a:gridCol w="2176500"/>
                <a:gridCol w="435200"/>
              </a:tblGrid>
              <a:tr h="2803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Línea estratégica</a:t>
                      </a:r>
                      <a:endParaRPr b="1" sz="1300" u="none" cap="none" strike="noStrike">
                        <a:solidFill>
                          <a:srgbClr val="37BBED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162000" marB="54000" marR="91425" marL="91425">
                    <a:lnT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Conservación de la biodiversidad y bienes comunes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39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52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Gestión sostenible de sistemas alimentarios y bosques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28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Movilidad sostenible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21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Territorios sostenibles y resilientes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28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Transición energética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34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Transición productiva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19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54000" marR="91425" marL="91425"/>
                </a:tc>
              </a:tr>
              <a:tr h="323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b="1" lang="es" sz="1300" u="none" cap="none" strike="noStrike">
                          <a:solidFill>
                            <a:srgbClr val="37BBED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Total</a:t>
                      </a:r>
                      <a:endParaRPr sz="1100" u="none" cap="none" strike="noStrike">
                        <a:solidFill>
                          <a:schemeClr val="dk1"/>
                        </a:solidFill>
                        <a:latin typeface="Encode Sans SemiBold"/>
                        <a:ea typeface="Encode Sans SemiBold"/>
                        <a:cs typeface="Encode Sans SemiBold"/>
                        <a:sym typeface="Encode Sans SemiBold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" sz="1100" u="none" cap="none" strike="noStrike">
                          <a:solidFill>
                            <a:schemeClr val="dk1"/>
                          </a:solidFill>
                          <a:latin typeface="Encode Sans"/>
                          <a:ea typeface="Encode Sans"/>
                          <a:cs typeface="Encode Sans"/>
                          <a:sym typeface="Encode Sans"/>
                        </a:rPr>
                        <a:t>169</a:t>
                      </a:r>
                      <a:endParaRPr b="1" sz="1100" u="none" cap="none" strike="noStrike">
                        <a:solidFill>
                          <a:schemeClr val="dk1"/>
                        </a:solidFill>
                        <a:latin typeface="Encode Sans"/>
                        <a:ea typeface="Encode Sans"/>
                        <a:cs typeface="Encode Sans"/>
                        <a:sym typeface="Encode Sans"/>
                      </a:endParaRPr>
                    </a:p>
                  </a:txBody>
                  <a:tcPr marT="91425" marB="126000" marR="91425" marL="91425">
                    <a:lnB cap="flat" cmpd="sng" w="19050">
                      <a:solidFill>
                        <a:srgbClr val="37BBE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9" name="Google Shape;189;p12"/>
          <p:cNvSpPr txBox="1"/>
          <p:nvPr/>
        </p:nvSpPr>
        <p:spPr>
          <a:xfrm>
            <a:off x="742125" y="4609383"/>
            <a:ext cx="10509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Ministerio de Ambiente  y Desarrollo Sostenible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1974000" y="4609375"/>
            <a:ext cx="1485000" cy="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8575">
            <a:noAutofit/>
          </a:bodyPr>
          <a:lstStyle/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s" sz="700" u="none" cap="none" strike="noStrike">
                <a:solidFill>
                  <a:srgbClr val="888888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Secretaría de Cambio Climático, Desarrollo Sostenible e Innovación </a:t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12700" marR="0" rtl="0" algn="l">
              <a:lnSpc>
                <a:spcPct val="103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888888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  <p:sp>
        <p:nvSpPr>
          <p:cNvPr id="191" name="Google Shape;191;p12"/>
          <p:cNvSpPr txBox="1"/>
          <p:nvPr>
            <p:ph type="title"/>
          </p:nvPr>
        </p:nvSpPr>
        <p:spPr>
          <a:xfrm>
            <a:off x="686645" y="291275"/>
            <a:ext cx="3964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b="1" lang="es">
                <a:solidFill>
                  <a:srgbClr val="37BBED"/>
                </a:solidFill>
                <a:latin typeface="Encode Sans"/>
                <a:ea typeface="Encode Sans"/>
                <a:cs typeface="Encode Sans"/>
                <a:sym typeface="Encode Sans"/>
              </a:rPr>
              <a:t>Medidas del PNAyMCC</a:t>
            </a:r>
            <a:endParaRPr b="1">
              <a:solidFill>
                <a:srgbClr val="37BBED"/>
              </a:solidFill>
              <a:latin typeface="Encode Sans"/>
              <a:ea typeface="Encode Sans"/>
              <a:cs typeface="Encode Sans"/>
              <a:sym typeface="Encode Sans"/>
            </a:endParaRPr>
          </a:p>
        </p:txBody>
      </p:sp>
      <p:sp>
        <p:nvSpPr>
          <p:cNvPr id="192" name="Google Shape;192;p12"/>
          <p:cNvSpPr/>
          <p:nvPr/>
        </p:nvSpPr>
        <p:spPr>
          <a:xfrm>
            <a:off x="6111775" y="2216300"/>
            <a:ext cx="2131500" cy="2379600"/>
          </a:xfrm>
          <a:prstGeom prst="rect">
            <a:avLst/>
          </a:prstGeom>
          <a:solidFill>
            <a:srgbClr val="37BBE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s" sz="245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250 medidas</a:t>
            </a:r>
            <a:endParaRPr b="0" i="0" sz="2450" u="none" cap="none" strike="noStrike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br>
              <a:rPr b="0" i="0" lang="es" sz="175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</a:br>
            <a:r>
              <a:rPr b="0" i="0" lang="es" sz="175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75 áreas gubernamentales involucradas</a:t>
            </a:r>
            <a:endParaRPr b="0" i="0" sz="1750" u="none" cap="none" strike="noStrike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50"/>
              <a:buFont typeface="Arial"/>
              <a:buNone/>
            </a:pPr>
            <a:r>
              <a:t/>
            </a:r>
            <a:endParaRPr b="0" i="0" sz="1950" u="none" cap="none" strike="noStrike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  <a:p>
            <a:pPr indent="0" lvl="0" marL="72000" marR="35999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b="0" i="0" lang="es" sz="1750" u="none" cap="none" strike="noStrike">
                <a:solidFill>
                  <a:schemeClr val="lt1"/>
                </a:solidFill>
                <a:latin typeface="Encode Sans SemiBold"/>
                <a:ea typeface="Encode Sans SemiBold"/>
                <a:cs typeface="Encode Sans SemiBold"/>
                <a:sym typeface="Encode Sans SemiBold"/>
              </a:rPr>
              <a:t>8600 personas participantes del proceso</a:t>
            </a:r>
            <a:endParaRPr b="0" i="0" sz="2100" u="none" cap="none" strike="noStrike">
              <a:solidFill>
                <a:schemeClr val="lt1"/>
              </a:solidFill>
              <a:latin typeface="Encode Sans SemiBold"/>
              <a:ea typeface="Encode Sans SemiBold"/>
              <a:cs typeface="Encode Sans SemiBold"/>
              <a:sym typeface="Encode Sa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